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6"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creen" id="{FBD78806-4F37-49F4-99FE-95E32308628C}">
          <p14:sldIdLst>
            <p14:sldId id="256"/>
          </p14:sldIdLst>
        </p14:section>
        <p14:section name="Normal random variables" id="{B7F6A61B-C8BF-4CFD-B9DE-D0119E13BE8D}">
          <p14:sldIdLst>
            <p14:sldId id="257"/>
            <p14:sldId id="258"/>
          </p14:sldIdLst>
        </p14:section>
        <p14:section name="Activity 1" id="{506E1CB0-692F-4058-B220-3BF95B0249A9}">
          <p14:sldIdLst>
            <p14:sldId id="259"/>
            <p14:sldId id="264"/>
          </p14:sldIdLst>
        </p14:section>
        <p14:section name="Modelling with the Normal distribution" id="{61F3DDE6-19F2-4FB0-BE8B-583B7A2A4B0F}">
          <p14:sldIdLst>
            <p14:sldId id="260"/>
            <p14:sldId id="261"/>
            <p14:sldId id="262"/>
          </p14:sldIdLst>
        </p14:section>
        <p14:section name="Activity 2" id="{95805353-8EB6-4435-8A94-9A97248D48DD}">
          <p14:sldIdLst>
            <p14:sldId id="266"/>
            <p14:sldId id="265"/>
          </p14:sldIdLst>
        </p14:section>
        <p14:section name="Probabilities from the Normal distribution" id="{89681517-493F-489D-B898-45118648255E}">
          <p14:sldIdLst>
            <p14:sldId id="267"/>
            <p14:sldId id="268"/>
            <p14:sldId id="269"/>
            <p14:sldId id="270"/>
          </p14:sldIdLst>
        </p14:section>
        <p14:section name="Activity 3" id="{CBC1D5E2-A6C3-4BA4-BA1B-923CC601733B}">
          <p14:sldIdLst>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800000"/>
    <a:srgbClr val="0000FF"/>
    <a:srgbClr val="00FF00"/>
    <a:srgbClr val="FF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8"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73672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07763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45751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6352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E4F8-3B89-445A-9C75-348164CF6DFE}"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61224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74E4F8-3B89-445A-9C75-348164CF6DFE}"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419253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4E4F8-3B89-445A-9C75-348164CF6DFE}"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418186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74E4F8-3B89-445A-9C75-348164CF6DFE}"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10877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4E4F8-3B89-445A-9C75-348164CF6DFE}"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6259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E4F8-3B89-445A-9C75-348164CF6DFE}"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4369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E4F8-3B89-445A-9C75-348164CF6DFE}"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5655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4E4F8-3B89-445A-9C75-348164CF6DFE}" type="datetimeFigureOut">
              <a:rPr lang="en-GB" smtClean="0"/>
              <a:t>03/12/2019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3D3A-7F86-4CC7-822F-DA8CF3286212}" type="slidenum">
              <a:rPr lang="en-GB" smtClean="0"/>
              <a:t>‹#›</a:t>
            </a:fld>
            <a:endParaRPr lang="en-GB"/>
          </a:p>
        </p:txBody>
      </p:sp>
    </p:spTree>
    <p:extLst>
      <p:ext uri="{BB962C8B-B14F-4D97-AF65-F5344CB8AC3E}">
        <p14:creationId xmlns:p14="http://schemas.microsoft.com/office/powerpoint/2010/main" val="8113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Introduction to the Normal distribution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66780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 Answers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GB" dirty="0"/>
                  <a:t>Match the Normal distributions with </a:t>
                </a:r>
                <a:r>
                  <a:rPr lang="en-GB" dirty="0" smtClean="0"/>
                  <a:t>their corresponding bell </a:t>
                </a:r>
                <a:r>
                  <a:rPr lang="en-GB" dirty="0"/>
                  <a:t>curves</a:t>
                </a:r>
                <a:r>
                  <a:rPr lang="en-GB" dirty="0" smtClean="0"/>
                  <a:t>.</a:t>
                </a:r>
              </a:p>
              <a:p>
                <a:pPr marL="514350" lvl="0" indent="-514350">
                  <a:buFont typeface="+mj-lt"/>
                  <a:buAutoNum type="arabicPeriod"/>
                </a:pPr>
                <a14:m>
                  <m:oMath xmlns:m="http://schemas.openxmlformats.org/officeDocument/2006/math">
                    <m:r>
                      <m:rPr>
                        <m:sty m:val="p"/>
                      </m:rPr>
                      <a:rPr lang="en-GB" smtClean="0">
                        <a:solidFill>
                          <a:srgbClr val="00B050"/>
                        </a:solidFill>
                        <a:latin typeface="Cambria Math"/>
                      </a:rPr>
                      <m:t>N</m:t>
                    </m:r>
                    <m:r>
                      <a:rPr lang="en-GB" i="1">
                        <a:solidFill>
                          <a:srgbClr val="00B050"/>
                        </a:solidFill>
                        <a:latin typeface="Cambria Math"/>
                      </a:rPr>
                      <m:t>(5,0.25)</m:t>
                    </m:r>
                  </m:oMath>
                </a14:m>
                <a:endParaRPr lang="en-GB" dirty="0">
                  <a:solidFill>
                    <a:srgbClr val="00B050"/>
                  </a:solidFill>
                </a:endParaRPr>
              </a:p>
              <a:p>
                <a:pPr marL="514350" lvl="0" indent="-514350">
                  <a:buFont typeface="+mj-lt"/>
                  <a:buAutoNum type="arabicPeriod"/>
                </a:pPr>
                <a14:m>
                  <m:oMath xmlns:m="http://schemas.openxmlformats.org/officeDocument/2006/math">
                    <m:r>
                      <m:rPr>
                        <m:sty m:val="p"/>
                      </m:rPr>
                      <a:rPr lang="en-GB">
                        <a:latin typeface="Cambria Math"/>
                      </a:rPr>
                      <m:t>N</m:t>
                    </m:r>
                    <m:d>
                      <m:dPr>
                        <m:ctrlPr>
                          <a:rPr lang="en-GB" i="1">
                            <a:latin typeface="Cambria Math"/>
                          </a:rPr>
                        </m:ctrlPr>
                      </m:dPr>
                      <m:e>
                        <m:r>
                          <a:rPr lang="en-GB" i="1">
                            <a:latin typeface="Cambria Math"/>
                          </a:rPr>
                          <m:t>−2,2</m:t>
                        </m:r>
                      </m:e>
                    </m:d>
                  </m:oMath>
                </a14:m>
                <a:endParaRPr lang="en-GB" dirty="0"/>
              </a:p>
              <a:p>
                <a:pPr marL="514350" lvl="0" indent="-514350">
                  <a:buFont typeface="+mj-lt"/>
                  <a:buAutoNum type="arabicPeriod"/>
                </a:pPr>
                <a14:m>
                  <m:oMath xmlns:m="http://schemas.openxmlformats.org/officeDocument/2006/math">
                    <m:r>
                      <m:rPr>
                        <m:sty m:val="p"/>
                      </m:rPr>
                      <a:rPr lang="en-GB" smtClean="0">
                        <a:solidFill>
                          <a:srgbClr val="FF0000"/>
                        </a:solidFill>
                        <a:latin typeface="Cambria Math"/>
                      </a:rPr>
                      <m:t>N</m:t>
                    </m:r>
                    <m:r>
                      <a:rPr lang="en-GB" i="1">
                        <a:solidFill>
                          <a:srgbClr val="FF0000"/>
                        </a:solidFill>
                        <a:latin typeface="Cambria Math"/>
                      </a:rPr>
                      <m:t>(4,2)</m:t>
                    </m:r>
                  </m:oMath>
                </a14:m>
                <a:endParaRPr lang="en-GB" dirty="0">
                  <a:solidFill>
                    <a:srgbClr val="FF0000"/>
                  </a:solidFill>
                </a:endParaRPr>
              </a:p>
              <a:p>
                <a:pPr marL="514350" lvl="0" indent="-514350">
                  <a:buFont typeface="+mj-lt"/>
                  <a:buAutoNum type="arabicPeriod"/>
                </a:pPr>
                <a14:m>
                  <m:oMath xmlns:m="http://schemas.openxmlformats.org/officeDocument/2006/math">
                    <m:r>
                      <m:rPr>
                        <m:sty m:val="p"/>
                      </m:rPr>
                      <a:rPr lang="en-GB" smtClean="0">
                        <a:solidFill>
                          <a:srgbClr val="FF00FF"/>
                        </a:solidFill>
                        <a:latin typeface="Cambria Math"/>
                      </a:rPr>
                      <m:t>N</m:t>
                    </m:r>
                    <m:d>
                      <m:dPr>
                        <m:ctrlPr>
                          <a:rPr lang="en-GB" i="1">
                            <a:solidFill>
                              <a:srgbClr val="FF00FF"/>
                            </a:solidFill>
                            <a:latin typeface="Cambria Math"/>
                          </a:rPr>
                        </m:ctrlPr>
                      </m:dPr>
                      <m:e>
                        <m:r>
                          <a:rPr lang="en-GB" i="1">
                            <a:solidFill>
                              <a:srgbClr val="FF00FF"/>
                            </a:solidFill>
                            <a:latin typeface="Cambria Math"/>
                          </a:rPr>
                          <m:t>−2,1</m:t>
                        </m:r>
                      </m:e>
                    </m:d>
                  </m:oMath>
                </a14:m>
                <a:endParaRPr lang="en-GB" dirty="0">
                  <a:solidFill>
                    <a:srgbClr val="FF00FF"/>
                  </a:solidFill>
                </a:endParaRPr>
              </a:p>
              <a:p>
                <a:pPr marL="514350" lvl="0" indent="-514350">
                  <a:buFont typeface="+mj-lt"/>
                  <a:buAutoNum type="arabicPeriod"/>
                </a:pPr>
                <a14:m>
                  <m:oMath xmlns:m="http://schemas.openxmlformats.org/officeDocument/2006/math">
                    <m:r>
                      <m:rPr>
                        <m:sty m:val="p"/>
                      </m:rPr>
                      <a:rPr lang="en-GB" smtClean="0">
                        <a:solidFill>
                          <a:srgbClr val="6600FF"/>
                        </a:solidFill>
                        <a:latin typeface="Cambria Math"/>
                      </a:rPr>
                      <m:t>N</m:t>
                    </m:r>
                    <m:d>
                      <m:dPr>
                        <m:ctrlPr>
                          <a:rPr lang="en-GB" i="1">
                            <a:solidFill>
                              <a:srgbClr val="6600FF"/>
                            </a:solidFill>
                            <a:latin typeface="Cambria Math"/>
                          </a:rPr>
                        </m:ctrlPr>
                      </m:dPr>
                      <m:e>
                        <m:r>
                          <a:rPr lang="en-GB" i="1">
                            <a:solidFill>
                              <a:srgbClr val="6600FF"/>
                            </a:solidFill>
                            <a:latin typeface="Cambria Math"/>
                          </a:rPr>
                          <m:t>1.5,0.25</m:t>
                        </m:r>
                      </m:e>
                    </m:d>
                  </m:oMath>
                </a14:m>
                <a:endParaRPr lang="en-GB" dirty="0">
                  <a:solidFill>
                    <a:srgbClr val="7030A0"/>
                  </a:solidFill>
                </a:endParaRPr>
              </a:p>
              <a:p>
                <a:pPr marL="514350" lvl="0" indent="-514350">
                  <a:buFont typeface="+mj-lt"/>
                  <a:buAutoNum type="arabicPeriod"/>
                </a:pPr>
                <a14:m>
                  <m:oMath xmlns:m="http://schemas.openxmlformats.org/officeDocument/2006/math">
                    <m:r>
                      <m:rPr>
                        <m:sty m:val="p"/>
                      </m:rPr>
                      <a:rPr lang="en-GB" smtClean="0">
                        <a:solidFill>
                          <a:schemeClr val="accent6">
                            <a:lumMod val="75000"/>
                          </a:schemeClr>
                        </a:solidFill>
                        <a:latin typeface="Cambria Math"/>
                      </a:rPr>
                      <m:t>N</m:t>
                    </m:r>
                    <m:d>
                      <m:dPr>
                        <m:ctrlPr>
                          <a:rPr lang="en-GB" i="1">
                            <a:solidFill>
                              <a:schemeClr val="accent6">
                                <a:lumMod val="75000"/>
                              </a:schemeClr>
                            </a:solidFill>
                            <a:latin typeface="Cambria Math"/>
                          </a:rPr>
                        </m:ctrlPr>
                      </m:dPr>
                      <m:e>
                        <m:r>
                          <a:rPr lang="en-GB" i="1">
                            <a:solidFill>
                              <a:schemeClr val="accent6">
                                <a:lumMod val="75000"/>
                              </a:schemeClr>
                            </a:solidFill>
                            <a:latin typeface="Cambria Math"/>
                          </a:rPr>
                          <m:t>6,1</m:t>
                        </m:r>
                      </m:e>
                    </m:d>
                  </m:oMath>
                </a14:m>
                <a:endParaRPr lang="en-GB" dirty="0"/>
              </a:p>
              <a:p>
                <a:pPr marL="514350" lvl="0" indent="-514350">
                  <a:buFont typeface="+mj-lt"/>
                  <a:buAutoNum type="arabicPeriod"/>
                </a:pPr>
                <a14:m>
                  <m:oMath xmlns:m="http://schemas.openxmlformats.org/officeDocument/2006/math">
                    <m:r>
                      <m:rPr>
                        <m:sty m:val="p"/>
                      </m:rPr>
                      <a:rPr lang="en-GB" smtClean="0">
                        <a:solidFill>
                          <a:srgbClr val="00B0F0"/>
                        </a:solidFill>
                        <a:latin typeface="Cambria Math"/>
                      </a:rPr>
                      <m:t>N</m:t>
                    </m:r>
                    <m:d>
                      <m:dPr>
                        <m:ctrlPr>
                          <a:rPr lang="en-GB" i="1">
                            <a:solidFill>
                              <a:srgbClr val="00B0F0"/>
                            </a:solidFill>
                            <a:latin typeface="Cambria Math"/>
                          </a:rPr>
                        </m:ctrlPr>
                      </m:dPr>
                      <m:e>
                        <m:r>
                          <a:rPr lang="en-GB" i="1">
                            <a:solidFill>
                              <a:srgbClr val="00B0F0"/>
                            </a:solidFill>
                            <a:latin typeface="Cambria Math"/>
                          </a:rPr>
                          <m:t>7.5,0.25</m:t>
                        </m:r>
                      </m:e>
                    </m:d>
                  </m:oMath>
                </a14:m>
                <a:endParaRPr lang="en-GB" dirty="0">
                  <a:solidFill>
                    <a:srgbClr val="00B0F0"/>
                  </a:solidFill>
                </a:endParaRPr>
              </a:p>
              <a:p>
                <a:pPr marL="514350" lvl="0" indent="-514350">
                  <a:buFont typeface="+mj-lt"/>
                  <a:buAutoNum type="arabicPeriod"/>
                </a:pPr>
                <a14:m>
                  <m:oMath xmlns:m="http://schemas.openxmlformats.org/officeDocument/2006/math">
                    <m:r>
                      <m:rPr>
                        <m:sty m:val="p"/>
                      </m:rPr>
                      <a:rPr lang="en-GB" smtClean="0">
                        <a:solidFill>
                          <a:srgbClr val="0000FF"/>
                        </a:solidFill>
                        <a:latin typeface="Cambria Math"/>
                      </a:rPr>
                      <m:t>N</m:t>
                    </m:r>
                    <m:d>
                      <m:dPr>
                        <m:ctrlPr>
                          <a:rPr lang="en-GB" i="1">
                            <a:solidFill>
                              <a:srgbClr val="0000FF"/>
                            </a:solidFill>
                            <a:latin typeface="Cambria Math"/>
                          </a:rPr>
                        </m:ctrlPr>
                      </m:dPr>
                      <m:e>
                        <m:r>
                          <a:rPr lang="en-GB" i="1">
                            <a:solidFill>
                              <a:srgbClr val="0000FF"/>
                            </a:solidFill>
                            <a:latin typeface="Cambria Math"/>
                          </a:rPr>
                          <m:t>1.5,1</m:t>
                        </m:r>
                      </m:e>
                    </m:d>
                  </m:oMath>
                </a14:m>
                <a:endParaRPr lang="en-GB" dirty="0" smtClean="0"/>
              </a:p>
              <a:p>
                <a:pPr marL="0" lvl="0" indent="0">
                  <a:buNone/>
                </a:pPr>
                <a:endParaRPr lang="en-GB" dirty="0" smtClean="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3504"/>
                </a:stretch>
              </a:blipFill>
            </p:spPr>
            <p:txBody>
              <a:bodyPr/>
              <a:lstStyle/>
              <a:p>
                <a:r>
                  <a:rPr lang="en-GB">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348880"/>
            <a:ext cx="6264696" cy="195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84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Probabilities from the Normal </a:t>
            </a:r>
            <a:r>
              <a:rPr lang="en-GB" dirty="0" smtClean="0"/>
              <a:t>distribution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GB" dirty="0"/>
                  <a:t>Once a Normal distribution has been declared for a random variable we are able to use this distribution to find probabilities associated with the random variable. Suppose that </a:t>
                </a:r>
                <a14:m>
                  <m:oMath xmlns:m="http://schemas.openxmlformats.org/officeDocument/2006/math">
                    <m:r>
                      <a:rPr lang="en-GB" i="1"/>
                      <m:t>𝑋</m:t>
                    </m:r>
                  </m:oMath>
                </a14:m>
                <a:r>
                  <a:rPr lang="en-GB" dirty="0"/>
                  <a:t> is a random variable and we are to model it as </a:t>
                </a:r>
                <a14:m>
                  <m:oMath xmlns:m="http://schemas.openxmlformats.org/officeDocument/2006/math">
                    <m:r>
                      <a:rPr lang="en-GB" i="1"/>
                      <m:t>𝑋</m:t>
                    </m:r>
                    <m:r>
                      <a:rPr lang="en-GB" i="1"/>
                      <m:t> ~ </m:t>
                    </m:r>
                    <m:r>
                      <m:rPr>
                        <m:sty m:val="p"/>
                      </m:rPr>
                      <a:rPr lang="en-GB"/>
                      <m:t>N</m:t>
                    </m:r>
                    <m:d>
                      <m:dPr>
                        <m:ctrlPr>
                          <a:rPr lang="en-GB" i="1"/>
                        </m:ctrlPr>
                      </m:dPr>
                      <m:e>
                        <m:r>
                          <a:rPr lang="en-GB" i="1"/>
                          <m:t>𝜇</m:t>
                        </m:r>
                        <m:r>
                          <a:rPr lang="en-GB" i="1"/>
                          <m:t>,</m:t>
                        </m:r>
                        <m:sSup>
                          <m:sSupPr>
                            <m:ctrlPr>
                              <a:rPr lang="en-GB" i="1"/>
                            </m:ctrlPr>
                          </m:sSupPr>
                          <m:e>
                            <m:r>
                              <a:rPr lang="en-GB" i="1"/>
                              <m:t>𝜎</m:t>
                            </m:r>
                          </m:e>
                          <m:sup>
                            <m:r>
                              <a:rPr lang="en-GB" i="1"/>
                              <m:t>2</m:t>
                            </m:r>
                          </m:sup>
                        </m:sSup>
                      </m:e>
                    </m:d>
                  </m:oMath>
                </a14:m>
                <a:r>
                  <a:rPr lang="en-GB" dirty="0"/>
                  <a:t>. Then the probability that </a:t>
                </a:r>
                <a14:m>
                  <m:oMath xmlns:m="http://schemas.openxmlformats.org/officeDocument/2006/math">
                    <m:r>
                      <a:rPr lang="en-GB" i="1"/>
                      <m:t>𝑋</m:t>
                    </m:r>
                  </m:oMath>
                </a14:m>
                <a:r>
                  <a:rPr lang="en-GB" dirty="0"/>
                  <a:t> is between two values, </a:t>
                </a:r>
                <a14:m>
                  <m:oMath xmlns:m="http://schemas.openxmlformats.org/officeDocument/2006/math">
                    <m:r>
                      <a:rPr lang="en-GB" i="1"/>
                      <m:t>𝑎</m:t>
                    </m:r>
                  </m:oMath>
                </a14:m>
                <a:r>
                  <a:rPr lang="en-GB" dirty="0"/>
                  <a:t> and </a:t>
                </a:r>
                <a14:m>
                  <m:oMath xmlns:m="http://schemas.openxmlformats.org/officeDocument/2006/math">
                    <m:r>
                      <a:rPr lang="en-GB" i="1"/>
                      <m:t>𝑏</m:t>
                    </m:r>
                  </m:oMath>
                </a14:m>
                <a:r>
                  <a:rPr lang="en-GB" dirty="0" smtClean="0"/>
                  <a:t>,</a:t>
                </a:r>
                <a:r>
                  <a:rPr lang="en-GB" dirty="0"/>
                  <a:t> will be given by the area under the bell curve between </a:t>
                </a:r>
                <a14:m>
                  <m:oMath xmlns:m="http://schemas.openxmlformats.org/officeDocument/2006/math">
                    <m:r>
                      <a:rPr lang="en-GB" i="1"/>
                      <m:t>𝑎</m:t>
                    </m:r>
                  </m:oMath>
                </a14:m>
                <a:r>
                  <a:rPr lang="en-GB" dirty="0"/>
                  <a:t> and </a:t>
                </a:r>
                <a14:m>
                  <m:oMath xmlns:m="http://schemas.openxmlformats.org/officeDocument/2006/math">
                    <m:r>
                      <a:rPr lang="en-GB" i="1"/>
                      <m:t>𝑏</m:t>
                    </m:r>
                  </m:oMath>
                </a14:m>
                <a:r>
                  <a:rPr lang="en-GB" dirty="0"/>
                  <a:t>. We </a:t>
                </a:r>
                <a:r>
                  <a:rPr lang="en-GB" dirty="0" smtClean="0"/>
                  <a:t>write this as </a:t>
                </a:r>
                <a14:m>
                  <m:oMath xmlns:m="http://schemas.openxmlformats.org/officeDocument/2006/math">
                    <m:func>
                      <m:funcPr>
                        <m:ctrlPr>
                          <a:rPr lang="en-GB" i="1"/>
                        </m:ctrlPr>
                      </m:funcPr>
                      <m:fName>
                        <m:r>
                          <m:rPr>
                            <m:sty m:val="p"/>
                          </m:rPr>
                          <a:rPr lang="en-GB"/>
                          <m:t>Pr</m:t>
                        </m:r>
                      </m:fName>
                      <m:e>
                        <m:d>
                          <m:dPr>
                            <m:ctrlPr>
                              <a:rPr lang="en-GB" i="1"/>
                            </m:ctrlPr>
                          </m:dPr>
                          <m:e>
                            <m:r>
                              <a:rPr lang="en-GB" i="1"/>
                              <m:t>𝑎</m:t>
                            </m:r>
                            <m:r>
                              <a:rPr lang="en-GB" i="1"/>
                              <m:t>&lt;</m:t>
                            </m:r>
                            <m:r>
                              <a:rPr lang="en-GB" i="1"/>
                              <m:t>𝑋</m:t>
                            </m:r>
                            <m:r>
                              <a:rPr lang="en-GB" i="1"/>
                              <m:t>&lt;</m:t>
                            </m:r>
                            <m:r>
                              <a:rPr lang="en-GB" i="1"/>
                              <m:t>𝑏</m:t>
                            </m:r>
                          </m:e>
                        </m:d>
                      </m:e>
                    </m:func>
                  </m:oMath>
                </a14:m>
                <a:r>
                  <a:rPr lang="en-GB"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2830" r="-1185"/>
                </a:stretch>
              </a:blipFill>
            </p:spPr>
            <p:txBody>
              <a:bodyPr/>
              <a:lstStyle/>
              <a:p>
                <a:r>
                  <a:rPr lang="en-GB">
                    <a:noFill/>
                  </a:rPr>
                  <a:t> </a:t>
                </a:r>
              </a:p>
            </p:txBody>
          </p:sp>
        </mc:Fallback>
      </mc:AlternateContent>
    </p:spTree>
    <p:extLst>
      <p:ext uri="{BB962C8B-B14F-4D97-AF65-F5344CB8AC3E}">
        <p14:creationId xmlns:p14="http://schemas.microsoft.com/office/powerpoint/2010/main" val="85338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6192688"/>
              </a:xfrm>
            </p:spPr>
            <p:txBody>
              <a:bodyPr>
                <a:normAutofit fontScale="92500" lnSpcReduction="10000"/>
              </a:bodyPr>
              <a:lstStyle/>
              <a:p>
                <a:pPr marL="0" indent="0">
                  <a:buNone/>
                </a:pPr>
                <a:r>
                  <a:rPr lang="en-GB" dirty="0"/>
                  <a:t>For example, if </a:t>
                </a:r>
                <a14:m>
                  <m:oMath xmlns:m="http://schemas.openxmlformats.org/officeDocument/2006/math">
                    <m:r>
                      <a:rPr lang="en-GB" i="1"/>
                      <m:t>𝑋</m:t>
                    </m:r>
                    <m:r>
                      <a:rPr lang="en-GB" i="1"/>
                      <m:t> ~ </m:t>
                    </m:r>
                    <m:r>
                      <m:rPr>
                        <m:sty m:val="p"/>
                      </m:rPr>
                      <a:rPr lang="en-GB"/>
                      <m:t>N</m:t>
                    </m:r>
                    <m:d>
                      <m:dPr>
                        <m:ctrlPr>
                          <a:rPr lang="en-GB" i="1"/>
                        </m:ctrlPr>
                      </m:dPr>
                      <m:e>
                        <m:r>
                          <a:rPr lang="en-GB" i="1"/>
                          <m:t>3,1</m:t>
                        </m:r>
                      </m:e>
                    </m:d>
                  </m:oMath>
                </a14:m>
                <a:r>
                  <a:rPr lang="en-GB" dirty="0"/>
                  <a:t>.</a:t>
                </a:r>
              </a:p>
              <a:p>
                <a:pPr marL="0" indent="0">
                  <a:buNone/>
                </a:pPr>
                <a:endParaRPr lang="en-AU" dirty="0" smtClean="0"/>
              </a:p>
              <a:p>
                <a:pPr marL="0" indent="0">
                  <a:buNone/>
                </a:pPr>
                <a:endParaRPr lang="en-AU" dirty="0"/>
              </a:p>
              <a:p>
                <a:pPr marL="0" indent="0">
                  <a:buNone/>
                </a:pPr>
                <a:endParaRPr lang="en-AU" dirty="0" smtClean="0"/>
              </a:p>
              <a:p>
                <a:pPr marL="0" indent="0">
                  <a:buNone/>
                </a:pPr>
                <a:r>
                  <a:rPr lang="en-GB" dirty="0"/>
                  <a:t>Then the probability that </a:t>
                </a:r>
                <a14:m>
                  <m:oMath xmlns:m="http://schemas.openxmlformats.org/officeDocument/2006/math">
                    <m:r>
                      <a:rPr lang="en-GB" i="1"/>
                      <m:t>𝑋</m:t>
                    </m:r>
                  </m:oMath>
                </a14:m>
                <a:r>
                  <a:rPr lang="en-GB" dirty="0"/>
                  <a:t> is between </a:t>
                </a:r>
                <a14:m>
                  <m:oMath xmlns:m="http://schemas.openxmlformats.org/officeDocument/2006/math">
                    <m:r>
                      <a:rPr lang="en-GB" i="1"/>
                      <m:t>2</m:t>
                    </m:r>
                  </m:oMath>
                </a14:m>
                <a:r>
                  <a:rPr lang="en-GB" dirty="0"/>
                  <a:t> and </a:t>
                </a:r>
                <a14:m>
                  <m:oMath xmlns:m="http://schemas.openxmlformats.org/officeDocument/2006/math">
                    <m:r>
                      <a:rPr lang="en-GB" i="1"/>
                      <m:t>5</m:t>
                    </m:r>
                  </m:oMath>
                </a14:m>
                <a:r>
                  <a:rPr lang="en-GB" dirty="0"/>
                  <a:t> is the area under the bell curve between </a:t>
                </a:r>
                <a14:m>
                  <m:oMath xmlns:m="http://schemas.openxmlformats.org/officeDocument/2006/math">
                    <m:r>
                      <a:rPr lang="en-GB" i="1"/>
                      <m:t>2</m:t>
                    </m:r>
                  </m:oMath>
                </a14:m>
                <a:r>
                  <a:rPr lang="en-GB" dirty="0"/>
                  <a:t> and </a:t>
                </a:r>
                <a14:m>
                  <m:oMath xmlns:m="http://schemas.openxmlformats.org/officeDocument/2006/math">
                    <m:r>
                      <a:rPr lang="en-GB" i="1"/>
                      <m:t>5</m:t>
                    </m:r>
                  </m:oMath>
                </a14:m>
                <a:r>
                  <a:rPr lang="en-GB" dirty="0"/>
                  <a:t>.</a:t>
                </a:r>
              </a:p>
              <a:p>
                <a:pPr marL="0" indent="0">
                  <a:buNone/>
                </a:pPr>
                <a:endParaRPr lang="en-AU" dirty="0" smtClean="0"/>
              </a:p>
              <a:p>
                <a:pPr marL="0" indent="0">
                  <a:buNone/>
                </a:pPr>
                <a:endParaRPr lang="en-AU" dirty="0" smtClean="0"/>
              </a:p>
              <a:p>
                <a:pPr marL="0" indent="0">
                  <a:buNone/>
                </a:pPr>
                <a:endParaRPr lang="en-AU" dirty="0"/>
              </a:p>
              <a:p>
                <a:pPr marL="0" indent="0">
                  <a:buNone/>
                </a:pPr>
                <a:r>
                  <a:rPr lang="en-GB" dirty="0"/>
                  <a:t>We won’t yet be considering how to calculate the probability. For now, it’s enough to make the connection between the probability, the limits (2 and 5) and the area.</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6192688"/>
              </a:xfrm>
              <a:blipFill rotWithShape="1">
                <a:blip r:embed="rId2"/>
                <a:stretch>
                  <a:fillRect l="-1704" t="-1969" b="-2756"/>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376486" y="836712"/>
            <a:ext cx="4391025" cy="1266825"/>
          </a:xfrm>
          <a:prstGeom prst="rect">
            <a:avLst/>
          </a:prstGeom>
        </p:spPr>
      </p:pic>
      <p:pic>
        <p:nvPicPr>
          <p:cNvPr id="5" name="Picture 4"/>
          <p:cNvPicPr/>
          <p:nvPr/>
        </p:nvPicPr>
        <p:blipFill>
          <a:blip r:embed="rId4"/>
          <a:stretch>
            <a:fillRect/>
          </a:stretch>
        </p:blipFill>
        <p:spPr>
          <a:xfrm>
            <a:off x="2412578" y="3284984"/>
            <a:ext cx="4391025" cy="1228725"/>
          </a:xfrm>
          <a:prstGeom prst="rect">
            <a:avLst/>
          </a:prstGeom>
        </p:spPr>
      </p:pic>
    </p:spTree>
    <p:extLst>
      <p:ext uri="{BB962C8B-B14F-4D97-AF65-F5344CB8AC3E}">
        <p14:creationId xmlns:p14="http://schemas.microsoft.com/office/powerpoint/2010/main" val="189885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lstStyle/>
              <a:p>
                <a:pPr marL="0" indent="0">
                  <a:buNone/>
                </a:pPr>
                <a:r>
                  <a:rPr lang="en-GB" dirty="0"/>
                  <a:t>It’s also possible to ask for one-sided probabilities, such as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&gt;4</m:t>
                            </m:r>
                          </m:e>
                        </m:d>
                      </m:e>
                    </m:func>
                  </m:oMath>
                </a14:m>
                <a:endParaRPr lang="en-GB" dirty="0"/>
              </a:p>
              <a:p>
                <a:pPr marL="0" indent="0">
                  <a:buNone/>
                </a:pPr>
                <a:endParaRPr lang="en-AU" dirty="0" smtClean="0"/>
              </a:p>
              <a:p>
                <a:pPr marL="0" indent="0">
                  <a:buNone/>
                </a:pPr>
                <a:endParaRPr lang="en-AU" dirty="0"/>
              </a:p>
              <a:p>
                <a:pPr marL="0" indent="0">
                  <a:buNone/>
                </a:pPr>
                <a:endParaRPr lang="en-AU" dirty="0" smtClean="0"/>
              </a:p>
              <a:p>
                <a:pPr marL="0" indent="0">
                  <a:buNone/>
                </a:pPr>
                <a:r>
                  <a:rPr lang="en-GB" dirty="0"/>
                  <a:t>or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&lt;3.5</m:t>
                            </m:r>
                          </m:e>
                        </m:d>
                      </m:e>
                    </m:func>
                  </m:oMath>
                </a14:m>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rotWithShape="1">
                <a:blip r:embed="rId2"/>
                <a:stretch>
                  <a:fillRect l="-1852" t="-1351"/>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1763688" y="1524872"/>
            <a:ext cx="5233696" cy="1474439"/>
          </a:xfrm>
          <a:prstGeom prst="rect">
            <a:avLst/>
          </a:prstGeom>
        </p:spPr>
      </p:pic>
      <p:pic>
        <p:nvPicPr>
          <p:cNvPr id="5" name="Picture 4"/>
          <p:cNvPicPr/>
          <p:nvPr/>
        </p:nvPicPr>
        <p:blipFill>
          <a:blip r:embed="rId4"/>
          <a:stretch>
            <a:fillRect/>
          </a:stretch>
        </p:blipFill>
        <p:spPr>
          <a:xfrm>
            <a:off x="1749692" y="3933056"/>
            <a:ext cx="5342588" cy="1462303"/>
          </a:xfrm>
          <a:prstGeom prst="rect">
            <a:avLst/>
          </a:prstGeom>
        </p:spPr>
      </p:pic>
    </p:spTree>
    <p:extLst>
      <p:ext uri="{BB962C8B-B14F-4D97-AF65-F5344CB8AC3E}">
        <p14:creationId xmlns:p14="http://schemas.microsoft.com/office/powerpoint/2010/main" val="1041592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lstStyle/>
              <a:p>
                <a:pPr marL="0" indent="0">
                  <a:buNone/>
                </a:pPr>
                <a:r>
                  <a:rPr lang="en-GB" dirty="0"/>
                  <a:t>We can also ask for slightly more complicated probabilities, like </a:t>
                </a:r>
                <a14:m>
                  <m:oMath xmlns:m="http://schemas.openxmlformats.org/officeDocument/2006/math">
                    <m:r>
                      <m:rPr>
                        <m:sty m:val="p"/>
                      </m:rPr>
                      <a:rPr lang="en-GB"/>
                      <m:t>Pr</m:t>
                    </m:r>
                    <m:r>
                      <a:rPr lang="en-GB" i="1"/>
                      <m:t>(</m:t>
                    </m:r>
                    <m:d>
                      <m:dPr>
                        <m:begChr m:val="|"/>
                        <m:endChr m:val="|"/>
                        <m:ctrlPr>
                          <a:rPr lang="en-GB" i="1"/>
                        </m:ctrlPr>
                      </m:dPr>
                      <m:e>
                        <m:r>
                          <a:rPr lang="en-GB" i="1"/>
                          <m:t>𝑋</m:t>
                        </m:r>
                        <m:r>
                          <a:rPr lang="en-GB" i="1"/>
                          <m:t>−3</m:t>
                        </m:r>
                      </m:e>
                    </m:d>
                    <m:r>
                      <a:rPr lang="en-GB" i="1"/>
                      <m:t>&lt;2)</m:t>
                    </m:r>
                  </m:oMath>
                </a14:m>
                <a:endParaRPr lang="en-GB" dirty="0"/>
              </a:p>
              <a:p>
                <a:pPr marL="0" indent="0">
                  <a:buNone/>
                </a:pPr>
                <a:endParaRPr lang="en-AU" dirty="0" smtClean="0"/>
              </a:p>
              <a:p>
                <a:pPr marL="0" indent="0">
                  <a:buNone/>
                </a:pPr>
                <a:endParaRPr lang="en-AU" dirty="0"/>
              </a:p>
              <a:p>
                <a:pPr marL="0" indent="0">
                  <a:buNone/>
                </a:pPr>
                <a:endParaRPr lang="en-AU" dirty="0" smtClean="0"/>
              </a:p>
              <a:p>
                <a:pPr marL="0" indent="0">
                  <a:buNone/>
                </a:pPr>
                <a:r>
                  <a:rPr lang="en-GB" dirty="0"/>
                  <a:t>and </a:t>
                </a:r>
                <a14:m>
                  <m:oMath xmlns:m="http://schemas.openxmlformats.org/officeDocument/2006/math">
                    <m:func>
                      <m:funcPr>
                        <m:ctrlPr>
                          <a:rPr lang="en-GB" i="1"/>
                        </m:ctrlPr>
                      </m:funcPr>
                      <m:fName>
                        <m:r>
                          <m:rPr>
                            <m:sty m:val="p"/>
                          </m:rPr>
                          <a:rPr lang="en-GB"/>
                          <m:t>Pr</m:t>
                        </m:r>
                      </m:fName>
                      <m:e>
                        <m:d>
                          <m:dPr>
                            <m:ctrlPr>
                              <a:rPr lang="en-GB" i="1"/>
                            </m:ctrlPr>
                          </m:dPr>
                          <m:e>
                            <m:d>
                              <m:dPr>
                                <m:begChr m:val="|"/>
                                <m:endChr m:val="|"/>
                                <m:ctrlPr>
                                  <a:rPr lang="en-GB" i="1"/>
                                </m:ctrlPr>
                              </m:dPr>
                              <m:e>
                                <m:r>
                                  <a:rPr lang="en-GB" i="1"/>
                                  <m:t>𝑋</m:t>
                                </m:r>
                                <m:r>
                                  <a:rPr lang="en-GB" i="1"/>
                                  <m:t>−4</m:t>
                                </m:r>
                              </m:e>
                            </m:d>
                            <m:r>
                              <a:rPr lang="en-GB" i="1"/>
                              <m:t>&gt;1</m:t>
                            </m:r>
                          </m:e>
                        </m:d>
                      </m:e>
                    </m:func>
                  </m:oMath>
                </a14:m>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rotWithShape="1">
                <a:blip r:embed="rId2"/>
                <a:stretch>
                  <a:fillRect l="-1852" t="-1351"/>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1134091" y="1340768"/>
            <a:ext cx="6290618" cy="1776015"/>
          </a:xfrm>
          <a:prstGeom prst="rect">
            <a:avLst/>
          </a:prstGeom>
        </p:spPr>
      </p:pic>
      <p:pic>
        <p:nvPicPr>
          <p:cNvPr id="5" name="Picture 4"/>
          <p:cNvPicPr/>
          <p:nvPr/>
        </p:nvPicPr>
        <p:blipFill>
          <a:blip r:embed="rId4"/>
          <a:stretch>
            <a:fillRect/>
          </a:stretch>
        </p:blipFill>
        <p:spPr>
          <a:xfrm>
            <a:off x="1187624" y="3717032"/>
            <a:ext cx="6253886" cy="1771253"/>
          </a:xfrm>
          <a:prstGeom prst="rect">
            <a:avLst/>
          </a:prstGeom>
        </p:spPr>
      </p:pic>
    </p:spTree>
    <p:extLst>
      <p:ext uri="{BB962C8B-B14F-4D97-AF65-F5344CB8AC3E}">
        <p14:creationId xmlns:p14="http://schemas.microsoft.com/office/powerpoint/2010/main" val="2834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4942"/>
          </a:xfrm>
        </p:spPr>
        <p:txBody>
          <a:bodyPr>
            <a:normAutofit fontScale="90000"/>
          </a:bodyPr>
          <a:lstStyle/>
          <a:p>
            <a:r>
              <a:rPr lang="en-AU" dirty="0" smtClean="0"/>
              <a:t>Activity</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36712"/>
                <a:ext cx="8229600" cy="5760640"/>
              </a:xfrm>
            </p:spPr>
            <p:txBody>
              <a:bodyPr>
                <a:normAutofit fontScale="62500" lnSpcReduction="20000"/>
              </a:bodyPr>
              <a:lstStyle/>
              <a:p>
                <a:pPr marL="0" indent="0">
                  <a:buNone/>
                </a:pPr>
                <a:r>
                  <a:rPr lang="en-GB" dirty="0"/>
                  <a:t>Suppose that </a:t>
                </a:r>
                <a14:m>
                  <m:oMath xmlns:m="http://schemas.openxmlformats.org/officeDocument/2006/math">
                    <m:r>
                      <a:rPr lang="en-GB" i="1"/>
                      <m:t>𝑋</m:t>
                    </m:r>
                    <m:r>
                      <a:rPr lang="en-GB" i="1"/>
                      <m:t> ~ </m:t>
                    </m:r>
                    <m:r>
                      <m:rPr>
                        <m:sty m:val="p"/>
                      </m:rPr>
                      <a:rPr lang="en-GB"/>
                      <m:t>N</m:t>
                    </m:r>
                    <m:d>
                      <m:dPr>
                        <m:ctrlPr>
                          <a:rPr lang="en-GB" i="1"/>
                        </m:ctrlPr>
                      </m:dPr>
                      <m:e>
                        <m:r>
                          <a:rPr lang="en-GB" i="1"/>
                          <m:t>1,4</m:t>
                        </m:r>
                      </m:e>
                    </m:d>
                  </m:oMath>
                </a14:m>
                <a:r>
                  <a:rPr lang="en-GB" dirty="0"/>
                  <a:t>, </a:t>
                </a:r>
                <a14:m>
                  <m:oMath xmlns:m="http://schemas.openxmlformats.org/officeDocument/2006/math">
                    <m:r>
                      <a:rPr lang="en-GB" i="1"/>
                      <m:t>𝑌</m:t>
                    </m:r>
                    <m:r>
                      <a:rPr lang="en-GB" i="1"/>
                      <m:t> ~ </m:t>
                    </m:r>
                    <m:r>
                      <m:rPr>
                        <m:sty m:val="p"/>
                      </m:rPr>
                      <a:rPr lang="en-GB"/>
                      <m:t>N</m:t>
                    </m:r>
                    <m:r>
                      <a:rPr lang="en-GB" i="1"/>
                      <m:t>(2,2)</m:t>
                    </m:r>
                  </m:oMath>
                </a14:m>
                <a:r>
                  <a:rPr lang="en-GB" dirty="0"/>
                  <a:t> and </a:t>
                </a:r>
                <a14:m>
                  <m:oMath xmlns:m="http://schemas.openxmlformats.org/officeDocument/2006/math">
                    <m:r>
                      <a:rPr lang="en-GB" i="1"/>
                      <m:t>𝑍</m:t>
                    </m:r>
                    <m:r>
                      <a:rPr lang="en-GB" i="1"/>
                      <m:t> ~ </m:t>
                    </m:r>
                    <m:r>
                      <m:rPr>
                        <m:sty m:val="p"/>
                      </m:rPr>
                      <a:rPr lang="en-GB"/>
                      <m:t>N</m:t>
                    </m:r>
                    <m:d>
                      <m:dPr>
                        <m:ctrlPr>
                          <a:rPr lang="en-GB" i="1"/>
                        </m:ctrlPr>
                      </m:dPr>
                      <m:e>
                        <m:r>
                          <a:rPr lang="en-GB" i="1"/>
                          <m:t>0,1</m:t>
                        </m:r>
                      </m:e>
                    </m:d>
                  </m:oMath>
                </a14:m>
                <a:r>
                  <a:rPr lang="en-GB" dirty="0"/>
                  <a:t>.</a:t>
                </a:r>
                <a:endParaRPr lang="en-GB" dirty="0" smtClean="0"/>
              </a:p>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GB" dirty="0" smtClean="0"/>
              </a:p>
              <a:p>
                <a:pPr marL="0" indent="0">
                  <a:buNone/>
                </a:pPr>
                <a:endParaRPr lang="en-GB" dirty="0" smtClean="0"/>
              </a:p>
              <a:p>
                <a:pPr marL="0" indent="0">
                  <a:buNone/>
                </a:pPr>
                <a:r>
                  <a:rPr lang="en-GB" dirty="0" smtClean="0"/>
                  <a:t>Match </a:t>
                </a:r>
                <a:r>
                  <a:rPr lang="en-GB" dirty="0"/>
                  <a:t>each of the probabilities with the correct image</a:t>
                </a:r>
              </a:p>
              <a:p>
                <a:pPr marL="514350" lvl="0" indent="-514350">
                  <a:buFont typeface="+mj-lt"/>
                  <a:buAutoNum type="arabicPeriod"/>
                </a:pPr>
                <a14:m>
                  <m:oMath xmlns:m="http://schemas.openxmlformats.org/officeDocument/2006/math">
                    <m:func>
                      <m:funcPr>
                        <m:ctrlPr>
                          <a:rPr lang="en-GB" i="1" smtClean="0"/>
                        </m:ctrlPr>
                      </m:funcPr>
                      <m:fName>
                        <m:r>
                          <m:rPr>
                            <m:sty m:val="p"/>
                          </m:rPr>
                          <a:rPr lang="en-GB"/>
                          <m:t>Pr</m:t>
                        </m:r>
                      </m:fName>
                      <m:e>
                        <m:d>
                          <m:dPr>
                            <m:ctrlPr>
                              <a:rPr lang="en-GB" i="1"/>
                            </m:ctrlPr>
                          </m:dPr>
                          <m:e>
                            <m:r>
                              <a:rPr lang="en-GB" i="1"/>
                              <m:t>𝑍</m:t>
                            </m:r>
                            <m:r>
                              <a:rPr lang="en-GB" i="1"/>
                              <m:t>&gt;2</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&gt;1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𝑌</m:t>
                            </m:r>
                            <m:r>
                              <a:rPr lang="en-GB" i="1"/>
                              <m:t>&lt;2</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𝑌</m:t>
                            </m:r>
                            <m:r>
                              <a:rPr lang="en-GB" i="1"/>
                              <m:t>&gt;1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&gt;−2</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−1&lt;</m:t>
                            </m:r>
                            <m:r>
                              <a:rPr lang="en-GB" i="1"/>
                              <m:t>𝑌</m:t>
                            </m:r>
                            <m:r>
                              <a:rPr lang="en-GB" i="1"/>
                              <m:t>&lt;3</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0&lt;</m:t>
                            </m:r>
                            <m:r>
                              <a:rPr lang="en-GB" i="1"/>
                              <m:t>𝑍</m:t>
                            </m:r>
                            <m:r>
                              <a:rPr lang="en-GB" i="1"/>
                              <m:t>&lt;1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−1&lt;</m:t>
                            </m:r>
                            <m:r>
                              <a:rPr lang="en-GB" i="1"/>
                              <m:t>𝑋</m:t>
                            </m:r>
                            <m:r>
                              <a:rPr lang="en-GB" i="1"/>
                              <m:t>&lt;1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d>
                              <m:dPr>
                                <m:begChr m:val="|"/>
                                <m:endChr m:val="|"/>
                                <m:ctrlPr>
                                  <a:rPr lang="en-GB" i="1"/>
                                </m:ctrlPr>
                              </m:dPr>
                              <m:e>
                                <m:r>
                                  <a:rPr lang="en-GB" i="1"/>
                                  <m:t>𝑍</m:t>
                                </m:r>
                              </m:e>
                            </m:d>
                            <m:r>
                              <a:rPr lang="en-GB" i="1"/>
                              <m:t>&lt;1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d>
                              <m:dPr>
                                <m:begChr m:val="|"/>
                                <m:endChr m:val="|"/>
                                <m:ctrlPr>
                                  <a:rPr lang="en-GB" i="1"/>
                                </m:ctrlPr>
                              </m:dPr>
                              <m:e>
                                <m:r>
                                  <a:rPr lang="en-GB" i="1"/>
                                  <m:t>𝑌</m:t>
                                </m:r>
                              </m:e>
                            </m:d>
                            <m:r>
                              <a:rPr lang="en-GB" i="1"/>
                              <m:t>&gt;1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d>
                              <m:dPr>
                                <m:begChr m:val="|"/>
                                <m:endChr m:val="|"/>
                                <m:ctrlPr>
                                  <a:rPr lang="en-GB" i="1"/>
                                </m:ctrlPr>
                              </m:dPr>
                              <m:e>
                                <m:r>
                                  <a:rPr lang="en-GB" i="1"/>
                                  <m:t>𝑋</m:t>
                                </m:r>
                                <m:r>
                                  <a:rPr lang="en-GB" i="1"/>
                                  <m:t>−2</m:t>
                                </m:r>
                              </m:e>
                            </m:d>
                            <m:r>
                              <a:rPr lang="en-GB" i="1"/>
                              <m:t>&lt;1</m:t>
                            </m:r>
                          </m:e>
                        </m:d>
                      </m:e>
                    </m:func>
                  </m:oMath>
                </a14:m>
                <a:endParaRPr lang="en-GB" dirty="0"/>
              </a:p>
              <a:p>
                <a:pPr marL="514350" lvl="0" indent="-514350">
                  <a:buFont typeface="+mj-lt"/>
                  <a:buAutoNum type="arabicPeriod"/>
                </a:pPr>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6712"/>
                <a:ext cx="8229600" cy="5760640"/>
              </a:xfrm>
              <a:blipFill rotWithShape="1">
                <a:blip r:embed="rId2"/>
                <a:stretch>
                  <a:fillRect l="-741" t="-1481"/>
                </a:stretch>
              </a:blipFill>
            </p:spPr>
            <p:txBody>
              <a:bodyPr/>
              <a:lstStyle/>
              <a:p>
                <a:r>
                  <a:rPr lang="en-GB">
                    <a:noFill/>
                  </a:rPr>
                  <a:t> </a:t>
                </a:r>
              </a:p>
            </p:txBody>
          </p:sp>
        </mc:Fallback>
      </mc:AlternateContent>
      <p:pic>
        <p:nvPicPr>
          <p:cNvPr id="16" name="Picture 15"/>
          <p:cNvPicPr/>
          <p:nvPr/>
        </p:nvPicPr>
        <p:blipFill>
          <a:blip r:embed="rId3"/>
          <a:stretch>
            <a:fillRect/>
          </a:stretch>
        </p:blipFill>
        <p:spPr>
          <a:xfrm>
            <a:off x="505310" y="1135177"/>
            <a:ext cx="4991735" cy="1485900"/>
          </a:xfrm>
          <a:prstGeom prst="rect">
            <a:avLst/>
          </a:prstGeom>
        </p:spPr>
      </p:pic>
      <p:pic>
        <p:nvPicPr>
          <p:cNvPr id="17" name="Picture 16"/>
          <p:cNvPicPr/>
          <p:nvPr/>
        </p:nvPicPr>
        <p:blipFill>
          <a:blip r:embed="rId4"/>
          <a:stretch>
            <a:fillRect/>
          </a:stretch>
        </p:blipFill>
        <p:spPr>
          <a:xfrm>
            <a:off x="2987824" y="2996952"/>
            <a:ext cx="2488980" cy="751833"/>
          </a:xfrm>
          <a:prstGeom prst="rect">
            <a:avLst/>
          </a:prstGeom>
        </p:spPr>
      </p:pic>
      <p:pic>
        <p:nvPicPr>
          <p:cNvPr id="18" name="Picture 17"/>
          <p:cNvPicPr/>
          <p:nvPr/>
        </p:nvPicPr>
        <p:blipFill>
          <a:blip r:embed="rId5"/>
          <a:stretch>
            <a:fillRect/>
          </a:stretch>
        </p:blipFill>
        <p:spPr>
          <a:xfrm>
            <a:off x="2983061" y="3748785"/>
            <a:ext cx="2493743" cy="747076"/>
          </a:xfrm>
          <a:prstGeom prst="rect">
            <a:avLst/>
          </a:prstGeom>
        </p:spPr>
      </p:pic>
      <p:pic>
        <p:nvPicPr>
          <p:cNvPr id="19" name="Picture 18"/>
          <p:cNvPicPr/>
          <p:nvPr/>
        </p:nvPicPr>
        <p:blipFill>
          <a:blip r:embed="rId6"/>
          <a:stretch>
            <a:fillRect/>
          </a:stretch>
        </p:blipFill>
        <p:spPr>
          <a:xfrm>
            <a:off x="2987824" y="4495861"/>
            <a:ext cx="2493743" cy="751834"/>
          </a:xfrm>
          <a:prstGeom prst="rect">
            <a:avLst/>
          </a:prstGeom>
        </p:spPr>
      </p:pic>
      <p:pic>
        <p:nvPicPr>
          <p:cNvPr id="20" name="Picture 19"/>
          <p:cNvPicPr/>
          <p:nvPr/>
        </p:nvPicPr>
        <p:blipFill>
          <a:blip r:embed="rId7"/>
          <a:stretch>
            <a:fillRect/>
          </a:stretch>
        </p:blipFill>
        <p:spPr>
          <a:xfrm>
            <a:off x="2987824" y="5247695"/>
            <a:ext cx="2495866" cy="747712"/>
          </a:xfrm>
          <a:prstGeom prst="rect">
            <a:avLst/>
          </a:prstGeom>
        </p:spPr>
      </p:pic>
      <p:pic>
        <p:nvPicPr>
          <p:cNvPr id="21" name="Picture 20"/>
          <p:cNvPicPr/>
          <p:nvPr/>
        </p:nvPicPr>
        <p:blipFill>
          <a:blip r:embed="rId8"/>
          <a:stretch>
            <a:fillRect/>
          </a:stretch>
        </p:blipFill>
        <p:spPr>
          <a:xfrm>
            <a:off x="2992585" y="5995407"/>
            <a:ext cx="2491105" cy="752475"/>
          </a:xfrm>
          <a:prstGeom prst="rect">
            <a:avLst/>
          </a:prstGeom>
        </p:spPr>
      </p:pic>
      <p:pic>
        <p:nvPicPr>
          <p:cNvPr id="22" name="Picture 21"/>
          <p:cNvPicPr/>
          <p:nvPr/>
        </p:nvPicPr>
        <p:blipFill>
          <a:blip r:embed="rId9"/>
          <a:stretch>
            <a:fillRect/>
          </a:stretch>
        </p:blipFill>
        <p:spPr>
          <a:xfrm>
            <a:off x="6300192" y="2244840"/>
            <a:ext cx="2491105" cy="752475"/>
          </a:xfrm>
          <a:prstGeom prst="rect">
            <a:avLst/>
          </a:prstGeom>
        </p:spPr>
      </p:pic>
      <p:pic>
        <p:nvPicPr>
          <p:cNvPr id="23" name="Picture 22"/>
          <p:cNvPicPr/>
          <p:nvPr/>
        </p:nvPicPr>
        <p:blipFill>
          <a:blip r:embed="rId10"/>
          <a:stretch>
            <a:fillRect/>
          </a:stretch>
        </p:blipFill>
        <p:spPr>
          <a:xfrm>
            <a:off x="6300192" y="2996952"/>
            <a:ext cx="2491105" cy="747713"/>
          </a:xfrm>
          <a:prstGeom prst="rect">
            <a:avLst/>
          </a:prstGeom>
        </p:spPr>
      </p:pic>
      <p:pic>
        <p:nvPicPr>
          <p:cNvPr id="24" name="Picture 23"/>
          <p:cNvPicPr/>
          <p:nvPr/>
        </p:nvPicPr>
        <p:blipFill>
          <a:blip r:embed="rId11"/>
          <a:stretch>
            <a:fillRect/>
          </a:stretch>
        </p:blipFill>
        <p:spPr>
          <a:xfrm>
            <a:off x="6300192" y="3746085"/>
            <a:ext cx="2486342" cy="752475"/>
          </a:xfrm>
          <a:prstGeom prst="rect">
            <a:avLst/>
          </a:prstGeom>
        </p:spPr>
      </p:pic>
      <p:pic>
        <p:nvPicPr>
          <p:cNvPr id="25" name="Picture 24"/>
          <p:cNvPicPr/>
          <p:nvPr/>
        </p:nvPicPr>
        <p:blipFill>
          <a:blip r:embed="rId12"/>
          <a:stretch>
            <a:fillRect/>
          </a:stretch>
        </p:blipFill>
        <p:spPr>
          <a:xfrm>
            <a:off x="6300192" y="4495220"/>
            <a:ext cx="2491105" cy="752475"/>
          </a:xfrm>
          <a:prstGeom prst="rect">
            <a:avLst/>
          </a:prstGeom>
        </p:spPr>
      </p:pic>
      <p:pic>
        <p:nvPicPr>
          <p:cNvPr id="26" name="Picture 25"/>
          <p:cNvPicPr/>
          <p:nvPr/>
        </p:nvPicPr>
        <p:blipFill>
          <a:blip r:embed="rId13"/>
          <a:stretch>
            <a:fillRect/>
          </a:stretch>
        </p:blipFill>
        <p:spPr>
          <a:xfrm>
            <a:off x="6300192" y="5247694"/>
            <a:ext cx="2491105" cy="747713"/>
          </a:xfrm>
          <a:prstGeom prst="rect">
            <a:avLst/>
          </a:prstGeom>
        </p:spPr>
      </p:pic>
      <p:pic>
        <p:nvPicPr>
          <p:cNvPr id="28" name="Picture 27"/>
          <p:cNvPicPr/>
          <p:nvPr/>
        </p:nvPicPr>
        <p:blipFill>
          <a:blip r:embed="rId14"/>
          <a:stretch>
            <a:fillRect/>
          </a:stretch>
        </p:blipFill>
        <p:spPr>
          <a:xfrm>
            <a:off x="6300192" y="5993025"/>
            <a:ext cx="2500630" cy="757238"/>
          </a:xfrm>
          <a:prstGeom prst="rect">
            <a:avLst/>
          </a:prstGeom>
        </p:spPr>
      </p:pic>
    </p:spTree>
    <p:extLst>
      <p:ext uri="{BB962C8B-B14F-4D97-AF65-F5344CB8AC3E}">
        <p14:creationId xmlns:p14="http://schemas.microsoft.com/office/powerpoint/2010/main" val="1844835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4942"/>
          </a:xfrm>
        </p:spPr>
        <p:txBody>
          <a:bodyPr>
            <a:normAutofit fontScale="90000"/>
          </a:bodyPr>
          <a:lstStyle/>
          <a:p>
            <a:r>
              <a:rPr lang="en-AU" dirty="0" smtClean="0"/>
              <a:t>Activity Answers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36712"/>
                <a:ext cx="8229600" cy="5760640"/>
              </a:xfrm>
            </p:spPr>
            <p:txBody>
              <a:bodyPr>
                <a:normAutofit fontScale="62500" lnSpcReduction="20000"/>
              </a:bodyPr>
              <a:lstStyle/>
              <a:p>
                <a:pPr marL="0" indent="0">
                  <a:buNone/>
                </a:pPr>
                <a:r>
                  <a:rPr lang="en-GB" dirty="0"/>
                  <a:t>Suppose that </a:t>
                </a:r>
                <a14:m>
                  <m:oMath xmlns:m="http://schemas.openxmlformats.org/officeDocument/2006/math">
                    <m:r>
                      <a:rPr lang="en-GB" i="1"/>
                      <m:t>𝑋</m:t>
                    </m:r>
                    <m:r>
                      <a:rPr lang="en-GB" i="1"/>
                      <m:t> ~ </m:t>
                    </m:r>
                    <m:r>
                      <m:rPr>
                        <m:sty m:val="p"/>
                      </m:rPr>
                      <a:rPr lang="en-GB"/>
                      <m:t>N</m:t>
                    </m:r>
                    <m:d>
                      <m:dPr>
                        <m:ctrlPr>
                          <a:rPr lang="en-GB" i="1"/>
                        </m:ctrlPr>
                      </m:dPr>
                      <m:e>
                        <m:r>
                          <a:rPr lang="en-GB" i="1"/>
                          <m:t>1,4</m:t>
                        </m:r>
                      </m:e>
                    </m:d>
                  </m:oMath>
                </a14:m>
                <a:r>
                  <a:rPr lang="en-GB" dirty="0"/>
                  <a:t>, </a:t>
                </a:r>
                <a14:m>
                  <m:oMath xmlns:m="http://schemas.openxmlformats.org/officeDocument/2006/math">
                    <m:r>
                      <a:rPr lang="en-GB" i="1"/>
                      <m:t>𝑌</m:t>
                    </m:r>
                    <m:r>
                      <a:rPr lang="en-GB" i="1"/>
                      <m:t> ~ </m:t>
                    </m:r>
                    <m:r>
                      <m:rPr>
                        <m:sty m:val="p"/>
                      </m:rPr>
                      <a:rPr lang="en-GB"/>
                      <m:t>N</m:t>
                    </m:r>
                    <m:r>
                      <a:rPr lang="en-GB" i="1"/>
                      <m:t>(2,2)</m:t>
                    </m:r>
                  </m:oMath>
                </a14:m>
                <a:r>
                  <a:rPr lang="en-GB" dirty="0"/>
                  <a:t> and </a:t>
                </a:r>
                <a14:m>
                  <m:oMath xmlns:m="http://schemas.openxmlformats.org/officeDocument/2006/math">
                    <m:r>
                      <a:rPr lang="en-GB" i="1"/>
                      <m:t>𝑍</m:t>
                    </m:r>
                    <m:r>
                      <a:rPr lang="en-GB" i="1"/>
                      <m:t> ~ </m:t>
                    </m:r>
                    <m:r>
                      <m:rPr>
                        <m:sty m:val="p"/>
                      </m:rPr>
                      <a:rPr lang="en-GB"/>
                      <m:t>N</m:t>
                    </m:r>
                    <m:d>
                      <m:dPr>
                        <m:ctrlPr>
                          <a:rPr lang="en-GB" i="1"/>
                        </m:ctrlPr>
                      </m:dPr>
                      <m:e>
                        <m:r>
                          <a:rPr lang="en-GB" i="1"/>
                          <m:t>0,1</m:t>
                        </m:r>
                      </m:e>
                    </m:d>
                  </m:oMath>
                </a14:m>
                <a:r>
                  <a:rPr lang="en-GB" dirty="0"/>
                  <a:t>.</a:t>
                </a:r>
                <a:endParaRPr lang="en-GB" dirty="0" smtClean="0"/>
              </a:p>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GB" dirty="0" smtClean="0"/>
              </a:p>
              <a:p>
                <a:pPr marL="0" indent="0">
                  <a:buNone/>
                </a:pPr>
                <a:endParaRPr lang="en-GB" dirty="0" smtClean="0"/>
              </a:p>
              <a:p>
                <a:pPr marL="0" indent="0">
                  <a:buNone/>
                </a:pPr>
                <a:r>
                  <a:rPr lang="en-GB" dirty="0" smtClean="0"/>
                  <a:t>Match </a:t>
                </a:r>
                <a:r>
                  <a:rPr lang="en-GB" dirty="0"/>
                  <a:t>each of the probabilities with the correct image</a:t>
                </a:r>
              </a:p>
              <a:p>
                <a:pPr marL="514350" lvl="0" indent="-514350">
                  <a:buFont typeface="+mj-lt"/>
                  <a:buAutoNum type="arabicPeriod"/>
                </a:pPr>
                <a14:m>
                  <m:oMath xmlns:m="http://schemas.openxmlformats.org/officeDocument/2006/math">
                    <m:func>
                      <m:funcPr>
                        <m:ctrlPr>
                          <a:rPr lang="en-GB" i="1" smtClean="0">
                            <a:solidFill>
                              <a:srgbClr val="FF00FF"/>
                            </a:solidFill>
                          </a:rPr>
                        </m:ctrlPr>
                      </m:funcPr>
                      <m:fName>
                        <m:r>
                          <m:rPr>
                            <m:sty m:val="p"/>
                          </m:rPr>
                          <a:rPr lang="en-GB">
                            <a:solidFill>
                              <a:srgbClr val="FF00FF"/>
                            </a:solidFill>
                          </a:rPr>
                          <m:t>Pr</m:t>
                        </m:r>
                      </m:fName>
                      <m:e>
                        <m:d>
                          <m:dPr>
                            <m:ctrlPr>
                              <a:rPr lang="en-GB" i="1">
                                <a:solidFill>
                                  <a:srgbClr val="FF00FF"/>
                                </a:solidFill>
                              </a:rPr>
                            </m:ctrlPr>
                          </m:dPr>
                          <m:e>
                            <m:r>
                              <a:rPr lang="en-GB" i="1">
                                <a:solidFill>
                                  <a:srgbClr val="FF00FF"/>
                                </a:solidFill>
                              </a:rPr>
                              <m:t>𝑍</m:t>
                            </m:r>
                            <m:r>
                              <a:rPr lang="en-GB" i="1">
                                <a:solidFill>
                                  <a:srgbClr val="FF00FF"/>
                                </a:solidFill>
                              </a:rPr>
                              <m:t>&gt;2</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00B050"/>
                            </a:solidFill>
                          </a:rPr>
                        </m:ctrlPr>
                      </m:funcPr>
                      <m:fName>
                        <m:r>
                          <m:rPr>
                            <m:sty m:val="p"/>
                          </m:rPr>
                          <a:rPr lang="en-GB">
                            <a:solidFill>
                              <a:srgbClr val="00B050"/>
                            </a:solidFill>
                          </a:rPr>
                          <m:t>Pr</m:t>
                        </m:r>
                      </m:fName>
                      <m:e>
                        <m:d>
                          <m:dPr>
                            <m:ctrlPr>
                              <a:rPr lang="en-GB" i="1">
                                <a:solidFill>
                                  <a:srgbClr val="00B050"/>
                                </a:solidFill>
                              </a:rPr>
                            </m:ctrlPr>
                          </m:dPr>
                          <m:e>
                            <m:r>
                              <a:rPr lang="en-GB" i="1">
                                <a:solidFill>
                                  <a:srgbClr val="00B050"/>
                                </a:solidFill>
                              </a:rPr>
                              <m:t>𝑋</m:t>
                            </m:r>
                            <m:r>
                              <a:rPr lang="en-GB" i="1">
                                <a:solidFill>
                                  <a:srgbClr val="00B050"/>
                                </a:solidFill>
                              </a:rPr>
                              <m:t>&gt;1</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6600FF"/>
                            </a:solidFill>
                          </a:rPr>
                        </m:ctrlPr>
                      </m:funcPr>
                      <m:fName>
                        <m:r>
                          <m:rPr>
                            <m:sty m:val="p"/>
                          </m:rPr>
                          <a:rPr lang="en-GB">
                            <a:solidFill>
                              <a:srgbClr val="6600FF"/>
                            </a:solidFill>
                          </a:rPr>
                          <m:t>Pr</m:t>
                        </m:r>
                      </m:fName>
                      <m:e>
                        <m:d>
                          <m:dPr>
                            <m:ctrlPr>
                              <a:rPr lang="en-GB" i="1">
                                <a:solidFill>
                                  <a:srgbClr val="6600FF"/>
                                </a:solidFill>
                              </a:rPr>
                            </m:ctrlPr>
                          </m:dPr>
                          <m:e>
                            <m:r>
                              <a:rPr lang="en-GB" i="1">
                                <a:solidFill>
                                  <a:srgbClr val="6600FF"/>
                                </a:solidFill>
                              </a:rPr>
                              <m:t>𝑌</m:t>
                            </m:r>
                            <m:r>
                              <a:rPr lang="en-GB" i="1">
                                <a:solidFill>
                                  <a:srgbClr val="6600FF"/>
                                </a:solidFill>
                              </a:rPr>
                              <m:t>&lt;2</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00B0F0"/>
                            </a:solidFill>
                          </a:rPr>
                        </m:ctrlPr>
                      </m:funcPr>
                      <m:fName>
                        <m:r>
                          <m:rPr>
                            <m:sty m:val="p"/>
                          </m:rPr>
                          <a:rPr lang="en-GB">
                            <a:solidFill>
                              <a:srgbClr val="00B0F0"/>
                            </a:solidFill>
                          </a:rPr>
                          <m:t>Pr</m:t>
                        </m:r>
                      </m:fName>
                      <m:e>
                        <m:d>
                          <m:dPr>
                            <m:ctrlPr>
                              <a:rPr lang="en-GB" i="1">
                                <a:solidFill>
                                  <a:srgbClr val="00B0F0"/>
                                </a:solidFill>
                              </a:rPr>
                            </m:ctrlPr>
                          </m:dPr>
                          <m:e>
                            <m:r>
                              <a:rPr lang="en-GB" i="1">
                                <a:solidFill>
                                  <a:srgbClr val="00B0F0"/>
                                </a:solidFill>
                              </a:rPr>
                              <m:t>𝑌</m:t>
                            </m:r>
                            <m:r>
                              <a:rPr lang="en-GB" i="1">
                                <a:solidFill>
                                  <a:srgbClr val="00B0F0"/>
                                </a:solidFill>
                              </a:rPr>
                              <m:t>&gt;1</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chemeClr val="accent6">
                                <a:lumMod val="75000"/>
                              </a:schemeClr>
                            </a:solidFill>
                          </a:rPr>
                        </m:ctrlPr>
                      </m:funcPr>
                      <m:fName>
                        <m:r>
                          <m:rPr>
                            <m:sty m:val="p"/>
                          </m:rPr>
                          <a:rPr lang="en-GB">
                            <a:solidFill>
                              <a:schemeClr val="accent6">
                                <a:lumMod val="75000"/>
                              </a:schemeClr>
                            </a:solidFill>
                          </a:rPr>
                          <m:t>Pr</m:t>
                        </m:r>
                      </m:fName>
                      <m:e>
                        <m:d>
                          <m:dPr>
                            <m:ctrlPr>
                              <a:rPr lang="en-GB" i="1">
                                <a:solidFill>
                                  <a:schemeClr val="accent6">
                                    <a:lumMod val="75000"/>
                                  </a:schemeClr>
                                </a:solidFill>
                              </a:rPr>
                            </m:ctrlPr>
                          </m:dPr>
                          <m:e>
                            <m:r>
                              <a:rPr lang="en-GB" i="1">
                                <a:solidFill>
                                  <a:schemeClr val="accent6">
                                    <a:lumMod val="75000"/>
                                  </a:schemeClr>
                                </a:solidFill>
                              </a:rPr>
                              <m:t>𝑋</m:t>
                            </m:r>
                            <m:r>
                              <a:rPr lang="en-GB" i="1">
                                <a:solidFill>
                                  <a:schemeClr val="accent6">
                                    <a:lumMod val="75000"/>
                                  </a:schemeClr>
                                </a:solidFill>
                              </a:rPr>
                              <m:t>&gt;−2</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00FF00"/>
                            </a:solidFill>
                          </a:rPr>
                        </m:ctrlPr>
                      </m:funcPr>
                      <m:fName>
                        <m:r>
                          <m:rPr>
                            <m:sty m:val="p"/>
                          </m:rPr>
                          <a:rPr lang="en-GB">
                            <a:solidFill>
                              <a:srgbClr val="00FF00"/>
                            </a:solidFill>
                          </a:rPr>
                          <m:t>Pr</m:t>
                        </m:r>
                      </m:fName>
                      <m:e>
                        <m:d>
                          <m:dPr>
                            <m:ctrlPr>
                              <a:rPr lang="en-GB" i="1">
                                <a:solidFill>
                                  <a:srgbClr val="00FF00"/>
                                </a:solidFill>
                              </a:rPr>
                            </m:ctrlPr>
                          </m:dPr>
                          <m:e>
                            <m:r>
                              <a:rPr lang="en-GB" i="1">
                                <a:solidFill>
                                  <a:srgbClr val="00FF00"/>
                                </a:solidFill>
                              </a:rPr>
                              <m:t>−1&lt;</m:t>
                            </m:r>
                            <m:r>
                              <a:rPr lang="en-GB" i="1">
                                <a:solidFill>
                                  <a:srgbClr val="00FF00"/>
                                </a:solidFill>
                              </a:rPr>
                              <m:t>𝑌</m:t>
                            </m:r>
                            <m:r>
                              <a:rPr lang="en-GB" i="1">
                                <a:solidFill>
                                  <a:srgbClr val="00FF00"/>
                                </a:solidFill>
                              </a:rPr>
                              <m:t>&lt;3</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0000FF"/>
                            </a:solidFill>
                          </a:rPr>
                        </m:ctrlPr>
                      </m:funcPr>
                      <m:fName>
                        <m:r>
                          <m:rPr>
                            <m:sty m:val="p"/>
                          </m:rPr>
                          <a:rPr lang="en-GB">
                            <a:solidFill>
                              <a:srgbClr val="0000FF"/>
                            </a:solidFill>
                          </a:rPr>
                          <m:t>Pr</m:t>
                        </m:r>
                      </m:fName>
                      <m:e>
                        <m:d>
                          <m:dPr>
                            <m:ctrlPr>
                              <a:rPr lang="en-GB" i="1">
                                <a:solidFill>
                                  <a:srgbClr val="0000FF"/>
                                </a:solidFill>
                              </a:rPr>
                            </m:ctrlPr>
                          </m:dPr>
                          <m:e>
                            <m:r>
                              <a:rPr lang="en-GB" i="1">
                                <a:solidFill>
                                  <a:srgbClr val="0000FF"/>
                                </a:solidFill>
                              </a:rPr>
                              <m:t>0&lt;</m:t>
                            </m:r>
                            <m:r>
                              <a:rPr lang="en-GB" i="1">
                                <a:solidFill>
                                  <a:srgbClr val="0000FF"/>
                                </a:solidFill>
                              </a:rPr>
                              <m:t>𝑍</m:t>
                            </m:r>
                            <m:r>
                              <a:rPr lang="en-GB" i="1">
                                <a:solidFill>
                                  <a:srgbClr val="0000FF"/>
                                </a:solidFill>
                              </a:rPr>
                              <m:t>&lt;1</m:t>
                            </m:r>
                          </m:e>
                        </m:d>
                      </m:e>
                    </m:func>
                  </m:oMath>
                </a14:m>
                <a:endParaRPr lang="en-GB" dirty="0"/>
              </a:p>
              <a:p>
                <a:pPr marL="514350" lvl="0" indent="-514350">
                  <a:buFont typeface="+mj-lt"/>
                  <a:buAutoNum type="arabicPeriod"/>
                </a:pPr>
                <a14:m>
                  <m:oMath xmlns:m="http://schemas.openxmlformats.org/officeDocument/2006/math">
                    <m:func>
                      <m:funcPr>
                        <m:ctrlPr>
                          <a:rPr lang="en-GB" i="1"/>
                        </m:ctrlPr>
                      </m:funcPr>
                      <m:fName>
                        <m:r>
                          <m:rPr>
                            <m:sty m:val="p"/>
                          </m:rPr>
                          <a:rPr lang="en-GB"/>
                          <m:t>Pr</m:t>
                        </m:r>
                      </m:fName>
                      <m:e>
                        <m:d>
                          <m:dPr>
                            <m:ctrlPr>
                              <a:rPr lang="en-GB" i="1"/>
                            </m:ctrlPr>
                          </m:dPr>
                          <m:e>
                            <m:r>
                              <a:rPr lang="en-GB" i="1"/>
                              <m:t>−1&lt;</m:t>
                            </m:r>
                            <m:r>
                              <a:rPr lang="en-GB" i="1"/>
                              <m:t>𝑋</m:t>
                            </m:r>
                            <m:r>
                              <a:rPr lang="en-GB" i="1"/>
                              <m:t>&lt;1</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FF0000"/>
                            </a:solidFill>
                          </a:rPr>
                        </m:ctrlPr>
                      </m:funcPr>
                      <m:fName>
                        <m:r>
                          <m:rPr>
                            <m:sty m:val="p"/>
                          </m:rPr>
                          <a:rPr lang="en-GB">
                            <a:solidFill>
                              <a:srgbClr val="FF0000"/>
                            </a:solidFill>
                          </a:rPr>
                          <m:t>Pr</m:t>
                        </m:r>
                      </m:fName>
                      <m:e>
                        <m:d>
                          <m:dPr>
                            <m:ctrlPr>
                              <a:rPr lang="en-GB" i="1">
                                <a:solidFill>
                                  <a:srgbClr val="FF0000"/>
                                </a:solidFill>
                              </a:rPr>
                            </m:ctrlPr>
                          </m:dPr>
                          <m:e>
                            <m:d>
                              <m:dPr>
                                <m:begChr m:val="|"/>
                                <m:endChr m:val="|"/>
                                <m:ctrlPr>
                                  <a:rPr lang="en-GB" i="1">
                                    <a:solidFill>
                                      <a:srgbClr val="FF0000"/>
                                    </a:solidFill>
                                  </a:rPr>
                                </m:ctrlPr>
                              </m:dPr>
                              <m:e>
                                <m:r>
                                  <a:rPr lang="en-GB" i="1">
                                    <a:solidFill>
                                      <a:srgbClr val="FF0000"/>
                                    </a:solidFill>
                                  </a:rPr>
                                  <m:t>𝑍</m:t>
                                </m:r>
                              </m:e>
                            </m:d>
                            <m:r>
                              <a:rPr lang="en-GB" i="1">
                                <a:solidFill>
                                  <a:srgbClr val="FF0000"/>
                                </a:solidFill>
                              </a:rPr>
                              <m:t>&lt;1</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chemeClr val="bg1">
                                <a:lumMod val="50000"/>
                              </a:schemeClr>
                            </a:solidFill>
                          </a:rPr>
                        </m:ctrlPr>
                      </m:funcPr>
                      <m:fName>
                        <m:r>
                          <m:rPr>
                            <m:sty m:val="p"/>
                          </m:rPr>
                          <a:rPr lang="en-GB">
                            <a:solidFill>
                              <a:schemeClr val="bg1">
                                <a:lumMod val="50000"/>
                              </a:schemeClr>
                            </a:solidFill>
                          </a:rPr>
                          <m:t>Pr</m:t>
                        </m:r>
                      </m:fName>
                      <m:e>
                        <m:d>
                          <m:dPr>
                            <m:ctrlPr>
                              <a:rPr lang="en-GB" i="1">
                                <a:solidFill>
                                  <a:schemeClr val="bg1">
                                    <a:lumMod val="50000"/>
                                  </a:schemeClr>
                                </a:solidFill>
                              </a:rPr>
                            </m:ctrlPr>
                          </m:dPr>
                          <m:e>
                            <m:d>
                              <m:dPr>
                                <m:begChr m:val="|"/>
                                <m:endChr m:val="|"/>
                                <m:ctrlPr>
                                  <a:rPr lang="en-GB" i="1">
                                    <a:solidFill>
                                      <a:schemeClr val="bg1">
                                        <a:lumMod val="50000"/>
                                      </a:schemeClr>
                                    </a:solidFill>
                                  </a:rPr>
                                </m:ctrlPr>
                              </m:dPr>
                              <m:e>
                                <m:r>
                                  <a:rPr lang="en-GB" i="1">
                                    <a:solidFill>
                                      <a:schemeClr val="bg1">
                                        <a:lumMod val="50000"/>
                                      </a:schemeClr>
                                    </a:solidFill>
                                  </a:rPr>
                                  <m:t>𝑌</m:t>
                                </m:r>
                              </m:e>
                            </m:d>
                            <m:r>
                              <a:rPr lang="en-GB" i="1">
                                <a:solidFill>
                                  <a:schemeClr val="bg1">
                                    <a:lumMod val="50000"/>
                                  </a:schemeClr>
                                </a:solidFill>
                              </a:rPr>
                              <m:t>&gt;1</m:t>
                            </m:r>
                          </m:e>
                        </m:d>
                      </m:e>
                    </m:func>
                  </m:oMath>
                </a14:m>
                <a:endParaRPr lang="en-GB" dirty="0"/>
              </a:p>
              <a:p>
                <a:pPr marL="514350" lvl="0" indent="-514350">
                  <a:buFont typeface="+mj-lt"/>
                  <a:buAutoNum type="arabicPeriod"/>
                </a:pPr>
                <a14:m>
                  <m:oMath xmlns:m="http://schemas.openxmlformats.org/officeDocument/2006/math">
                    <m:func>
                      <m:funcPr>
                        <m:ctrlPr>
                          <a:rPr lang="en-GB" i="1" smtClean="0">
                            <a:solidFill>
                              <a:srgbClr val="800000"/>
                            </a:solidFill>
                          </a:rPr>
                        </m:ctrlPr>
                      </m:funcPr>
                      <m:fName>
                        <m:r>
                          <m:rPr>
                            <m:sty m:val="p"/>
                          </m:rPr>
                          <a:rPr lang="en-GB">
                            <a:solidFill>
                              <a:srgbClr val="800000"/>
                            </a:solidFill>
                          </a:rPr>
                          <m:t>Pr</m:t>
                        </m:r>
                      </m:fName>
                      <m:e>
                        <m:d>
                          <m:dPr>
                            <m:ctrlPr>
                              <a:rPr lang="en-GB" i="1">
                                <a:solidFill>
                                  <a:srgbClr val="800000"/>
                                </a:solidFill>
                              </a:rPr>
                            </m:ctrlPr>
                          </m:dPr>
                          <m:e>
                            <m:d>
                              <m:dPr>
                                <m:begChr m:val="|"/>
                                <m:endChr m:val="|"/>
                                <m:ctrlPr>
                                  <a:rPr lang="en-GB" i="1">
                                    <a:solidFill>
                                      <a:srgbClr val="800000"/>
                                    </a:solidFill>
                                  </a:rPr>
                                </m:ctrlPr>
                              </m:dPr>
                              <m:e>
                                <m:r>
                                  <a:rPr lang="en-GB" i="1">
                                    <a:solidFill>
                                      <a:srgbClr val="800000"/>
                                    </a:solidFill>
                                  </a:rPr>
                                  <m:t>𝑋</m:t>
                                </m:r>
                                <m:r>
                                  <a:rPr lang="en-GB" i="1">
                                    <a:solidFill>
                                      <a:srgbClr val="800000"/>
                                    </a:solidFill>
                                  </a:rPr>
                                  <m:t>−2</m:t>
                                </m:r>
                              </m:e>
                            </m:d>
                            <m:r>
                              <a:rPr lang="en-GB" i="1">
                                <a:solidFill>
                                  <a:srgbClr val="800000"/>
                                </a:solidFill>
                              </a:rPr>
                              <m:t>&lt;1</m:t>
                            </m:r>
                          </m:e>
                        </m:d>
                      </m:e>
                    </m:func>
                  </m:oMath>
                </a14:m>
                <a:endParaRPr lang="en-GB" dirty="0"/>
              </a:p>
              <a:p>
                <a:pPr marL="514350" lvl="0" indent="-514350">
                  <a:buFont typeface="+mj-lt"/>
                  <a:buAutoNum type="arabicPeriod"/>
                </a:pPr>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6712"/>
                <a:ext cx="8229600" cy="5760640"/>
              </a:xfrm>
              <a:blipFill rotWithShape="1">
                <a:blip r:embed="rId2"/>
                <a:stretch>
                  <a:fillRect l="-741" t="-1481"/>
                </a:stretch>
              </a:blipFill>
            </p:spPr>
            <p:txBody>
              <a:bodyPr/>
              <a:lstStyle/>
              <a:p>
                <a:r>
                  <a:rPr lang="en-GB">
                    <a:noFill/>
                  </a:rPr>
                  <a:t> </a:t>
                </a:r>
              </a:p>
            </p:txBody>
          </p:sp>
        </mc:Fallback>
      </mc:AlternateContent>
      <p:pic>
        <p:nvPicPr>
          <p:cNvPr id="16" name="Picture 15"/>
          <p:cNvPicPr/>
          <p:nvPr/>
        </p:nvPicPr>
        <p:blipFill>
          <a:blip r:embed="rId3"/>
          <a:stretch>
            <a:fillRect/>
          </a:stretch>
        </p:blipFill>
        <p:spPr>
          <a:xfrm>
            <a:off x="505310" y="1135177"/>
            <a:ext cx="4991735" cy="1485900"/>
          </a:xfrm>
          <a:prstGeom prst="rect">
            <a:avLst/>
          </a:prstGeom>
        </p:spPr>
      </p:pic>
      <p:pic>
        <p:nvPicPr>
          <p:cNvPr id="17" name="Picture 16"/>
          <p:cNvPicPr/>
          <p:nvPr/>
        </p:nvPicPr>
        <p:blipFill>
          <a:blip r:embed="rId4"/>
          <a:stretch>
            <a:fillRect/>
          </a:stretch>
        </p:blipFill>
        <p:spPr>
          <a:xfrm>
            <a:off x="2987824" y="2996952"/>
            <a:ext cx="2488980" cy="751833"/>
          </a:xfrm>
          <a:prstGeom prst="rect">
            <a:avLst/>
          </a:prstGeom>
        </p:spPr>
      </p:pic>
      <p:pic>
        <p:nvPicPr>
          <p:cNvPr id="18" name="Picture 17"/>
          <p:cNvPicPr/>
          <p:nvPr/>
        </p:nvPicPr>
        <p:blipFill>
          <a:blip r:embed="rId5"/>
          <a:stretch>
            <a:fillRect/>
          </a:stretch>
        </p:blipFill>
        <p:spPr>
          <a:xfrm>
            <a:off x="2983061" y="3748785"/>
            <a:ext cx="2493743" cy="747076"/>
          </a:xfrm>
          <a:prstGeom prst="rect">
            <a:avLst/>
          </a:prstGeom>
        </p:spPr>
      </p:pic>
      <p:pic>
        <p:nvPicPr>
          <p:cNvPr id="19" name="Picture 18"/>
          <p:cNvPicPr/>
          <p:nvPr/>
        </p:nvPicPr>
        <p:blipFill>
          <a:blip r:embed="rId6"/>
          <a:stretch>
            <a:fillRect/>
          </a:stretch>
        </p:blipFill>
        <p:spPr>
          <a:xfrm>
            <a:off x="2987824" y="4495861"/>
            <a:ext cx="2493743" cy="751834"/>
          </a:xfrm>
          <a:prstGeom prst="rect">
            <a:avLst/>
          </a:prstGeom>
        </p:spPr>
      </p:pic>
      <p:pic>
        <p:nvPicPr>
          <p:cNvPr id="20" name="Picture 19"/>
          <p:cNvPicPr/>
          <p:nvPr/>
        </p:nvPicPr>
        <p:blipFill>
          <a:blip r:embed="rId7"/>
          <a:stretch>
            <a:fillRect/>
          </a:stretch>
        </p:blipFill>
        <p:spPr>
          <a:xfrm>
            <a:off x="2987824" y="5247695"/>
            <a:ext cx="2495866" cy="747712"/>
          </a:xfrm>
          <a:prstGeom prst="rect">
            <a:avLst/>
          </a:prstGeom>
        </p:spPr>
      </p:pic>
      <p:pic>
        <p:nvPicPr>
          <p:cNvPr id="21" name="Picture 20"/>
          <p:cNvPicPr/>
          <p:nvPr/>
        </p:nvPicPr>
        <p:blipFill>
          <a:blip r:embed="rId8"/>
          <a:stretch>
            <a:fillRect/>
          </a:stretch>
        </p:blipFill>
        <p:spPr>
          <a:xfrm>
            <a:off x="2992585" y="5995407"/>
            <a:ext cx="2491105" cy="752475"/>
          </a:xfrm>
          <a:prstGeom prst="rect">
            <a:avLst/>
          </a:prstGeom>
        </p:spPr>
      </p:pic>
      <p:pic>
        <p:nvPicPr>
          <p:cNvPr id="22" name="Picture 21"/>
          <p:cNvPicPr/>
          <p:nvPr/>
        </p:nvPicPr>
        <p:blipFill>
          <a:blip r:embed="rId9"/>
          <a:stretch>
            <a:fillRect/>
          </a:stretch>
        </p:blipFill>
        <p:spPr>
          <a:xfrm>
            <a:off x="6300192" y="2244840"/>
            <a:ext cx="2491105" cy="752475"/>
          </a:xfrm>
          <a:prstGeom prst="rect">
            <a:avLst/>
          </a:prstGeom>
        </p:spPr>
      </p:pic>
      <p:pic>
        <p:nvPicPr>
          <p:cNvPr id="23" name="Picture 22"/>
          <p:cNvPicPr/>
          <p:nvPr/>
        </p:nvPicPr>
        <p:blipFill>
          <a:blip r:embed="rId10"/>
          <a:stretch>
            <a:fillRect/>
          </a:stretch>
        </p:blipFill>
        <p:spPr>
          <a:xfrm>
            <a:off x="6300192" y="2996952"/>
            <a:ext cx="2491105" cy="747713"/>
          </a:xfrm>
          <a:prstGeom prst="rect">
            <a:avLst/>
          </a:prstGeom>
        </p:spPr>
      </p:pic>
      <p:pic>
        <p:nvPicPr>
          <p:cNvPr id="24" name="Picture 23"/>
          <p:cNvPicPr/>
          <p:nvPr/>
        </p:nvPicPr>
        <p:blipFill>
          <a:blip r:embed="rId11"/>
          <a:stretch>
            <a:fillRect/>
          </a:stretch>
        </p:blipFill>
        <p:spPr>
          <a:xfrm>
            <a:off x="6300192" y="3746085"/>
            <a:ext cx="2486342" cy="752475"/>
          </a:xfrm>
          <a:prstGeom prst="rect">
            <a:avLst/>
          </a:prstGeom>
        </p:spPr>
      </p:pic>
      <p:pic>
        <p:nvPicPr>
          <p:cNvPr id="25" name="Picture 24"/>
          <p:cNvPicPr/>
          <p:nvPr/>
        </p:nvPicPr>
        <p:blipFill>
          <a:blip r:embed="rId12"/>
          <a:stretch>
            <a:fillRect/>
          </a:stretch>
        </p:blipFill>
        <p:spPr>
          <a:xfrm>
            <a:off x="6300192" y="4495220"/>
            <a:ext cx="2491105" cy="752475"/>
          </a:xfrm>
          <a:prstGeom prst="rect">
            <a:avLst/>
          </a:prstGeom>
        </p:spPr>
      </p:pic>
      <p:pic>
        <p:nvPicPr>
          <p:cNvPr id="26" name="Picture 25"/>
          <p:cNvPicPr/>
          <p:nvPr/>
        </p:nvPicPr>
        <p:blipFill>
          <a:blip r:embed="rId13"/>
          <a:stretch>
            <a:fillRect/>
          </a:stretch>
        </p:blipFill>
        <p:spPr>
          <a:xfrm>
            <a:off x="6300192" y="5247694"/>
            <a:ext cx="2491105" cy="747713"/>
          </a:xfrm>
          <a:prstGeom prst="rect">
            <a:avLst/>
          </a:prstGeom>
        </p:spPr>
      </p:pic>
      <p:pic>
        <p:nvPicPr>
          <p:cNvPr id="28" name="Picture 27"/>
          <p:cNvPicPr/>
          <p:nvPr/>
        </p:nvPicPr>
        <p:blipFill>
          <a:blip r:embed="rId14"/>
          <a:stretch>
            <a:fillRect/>
          </a:stretch>
        </p:blipFill>
        <p:spPr>
          <a:xfrm>
            <a:off x="6300192" y="5993025"/>
            <a:ext cx="2500630" cy="757238"/>
          </a:xfrm>
          <a:prstGeom prst="rect">
            <a:avLst/>
          </a:prstGeom>
        </p:spPr>
      </p:pic>
    </p:spTree>
    <p:extLst>
      <p:ext uri="{BB962C8B-B14F-4D97-AF65-F5344CB8AC3E}">
        <p14:creationId xmlns:p14="http://schemas.microsoft.com/office/powerpoint/2010/main" val="159141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 random variables</a:t>
            </a:r>
            <a:endParaRPr lang="en-GB" dirty="0"/>
          </a:p>
        </p:txBody>
      </p:sp>
      <p:sp>
        <p:nvSpPr>
          <p:cNvPr id="3" name="Content Placeholder 2"/>
          <p:cNvSpPr>
            <a:spLocks noGrp="1"/>
          </p:cNvSpPr>
          <p:nvPr>
            <p:ph idx="1"/>
          </p:nvPr>
        </p:nvSpPr>
        <p:spPr>
          <a:xfrm>
            <a:off x="457200" y="1600201"/>
            <a:ext cx="8229600" cy="3556992"/>
          </a:xfrm>
        </p:spPr>
        <p:txBody>
          <a:bodyPr/>
          <a:lstStyle/>
          <a:p>
            <a:pPr marL="0" indent="0">
              <a:buNone/>
            </a:pPr>
            <a:r>
              <a:rPr lang="en-AU" dirty="0" smtClean="0"/>
              <a:t>The Normal distribution is by far the most important and useful probability distribution in statistics, with many applications in economics, engineering, astronomy, medicine, error and variation analysis, etc. The Normal distribution is often called the bell curve, due to its distinctive shape.</a:t>
            </a:r>
            <a:endParaRPr lang="en-GB" dirty="0"/>
          </a:p>
        </p:txBody>
      </p:sp>
      <p:pic>
        <p:nvPicPr>
          <p:cNvPr id="4" name="Picture 3"/>
          <p:cNvPicPr/>
          <p:nvPr/>
        </p:nvPicPr>
        <p:blipFill>
          <a:blip r:embed="rId2"/>
          <a:stretch>
            <a:fillRect/>
          </a:stretch>
        </p:blipFill>
        <p:spPr>
          <a:xfrm>
            <a:off x="1547664" y="4941168"/>
            <a:ext cx="6120679" cy="1368152"/>
          </a:xfrm>
          <a:prstGeom prst="rect">
            <a:avLst/>
          </a:prstGeom>
        </p:spPr>
      </p:pic>
    </p:spTree>
    <p:extLst>
      <p:ext uri="{BB962C8B-B14F-4D97-AF65-F5344CB8AC3E}">
        <p14:creationId xmlns:p14="http://schemas.microsoft.com/office/powerpoint/2010/main" val="401646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buNone/>
            </a:pPr>
            <a:r>
              <a:rPr lang="en-AU" dirty="0" smtClean="0"/>
              <a:t>The Normal distribution is best for modelling continuous random variables that tend to clump around some central average value, and become more unlikely the further away they are. Some good examples of random variables that could be modelled with the Normal distribution are</a:t>
            </a:r>
          </a:p>
          <a:p>
            <a:r>
              <a:rPr lang="en-GB" dirty="0">
                <a:solidFill>
                  <a:srgbClr val="CCCC00"/>
                </a:solidFill>
              </a:rPr>
              <a:t>the weight of a new-born </a:t>
            </a:r>
            <a:r>
              <a:rPr lang="en-GB" dirty="0" smtClean="0">
                <a:solidFill>
                  <a:srgbClr val="CCCC00"/>
                </a:solidFill>
              </a:rPr>
              <a:t>baby</a:t>
            </a:r>
          </a:p>
          <a:p>
            <a:r>
              <a:rPr lang="en-GB" dirty="0">
                <a:solidFill>
                  <a:srgbClr val="0000FF"/>
                </a:solidFill>
              </a:rPr>
              <a:t>the blood pressure of an </a:t>
            </a:r>
            <a:r>
              <a:rPr lang="en-GB" dirty="0" smtClean="0">
                <a:solidFill>
                  <a:srgbClr val="0000FF"/>
                </a:solidFill>
              </a:rPr>
              <a:t>adult</a:t>
            </a:r>
          </a:p>
          <a:p>
            <a:r>
              <a:rPr lang="en-GB" dirty="0">
                <a:solidFill>
                  <a:srgbClr val="FF0000"/>
                </a:solidFill>
              </a:rPr>
              <a:t>the height of adult English male criminals</a:t>
            </a:r>
          </a:p>
        </p:txBody>
      </p:sp>
      <p:pic>
        <p:nvPicPr>
          <p:cNvPr id="4" name="Picture 3"/>
          <p:cNvPicPr/>
          <p:nvPr/>
        </p:nvPicPr>
        <p:blipFill>
          <a:blip r:embed="rId2"/>
          <a:stretch>
            <a:fillRect/>
          </a:stretch>
        </p:blipFill>
        <p:spPr>
          <a:xfrm>
            <a:off x="539552" y="5000031"/>
            <a:ext cx="2304256" cy="1730365"/>
          </a:xfrm>
          <a:prstGeom prst="rect">
            <a:avLst/>
          </a:prstGeom>
        </p:spPr>
      </p:pic>
      <p:pic>
        <p:nvPicPr>
          <p:cNvPr id="5" name="Picture 4"/>
          <p:cNvPicPr/>
          <p:nvPr/>
        </p:nvPicPr>
        <p:blipFill>
          <a:blip r:embed="rId3"/>
          <a:stretch>
            <a:fillRect/>
          </a:stretch>
        </p:blipFill>
        <p:spPr>
          <a:xfrm>
            <a:off x="2749641" y="5023786"/>
            <a:ext cx="2952420" cy="1863413"/>
          </a:xfrm>
          <a:prstGeom prst="rect">
            <a:avLst/>
          </a:prstGeom>
        </p:spPr>
      </p:pic>
      <p:pic>
        <p:nvPicPr>
          <p:cNvPr id="6" name="Picture 5"/>
          <p:cNvPicPr/>
          <p:nvPr/>
        </p:nvPicPr>
        <p:blipFill>
          <a:blip r:embed="rId4"/>
          <a:stretch>
            <a:fillRect/>
          </a:stretch>
        </p:blipFill>
        <p:spPr>
          <a:xfrm>
            <a:off x="5868144" y="5097209"/>
            <a:ext cx="2448272" cy="1672216"/>
          </a:xfrm>
          <a:prstGeom prst="rect">
            <a:avLst/>
          </a:prstGeom>
        </p:spPr>
      </p:pic>
    </p:spTree>
    <p:extLst>
      <p:ext uri="{BB962C8B-B14F-4D97-AF65-F5344CB8AC3E}">
        <p14:creationId xmlns:p14="http://schemas.microsoft.com/office/powerpoint/2010/main" val="70496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Below is a list of random variables. Decide which of them could be suitably modelled by a Normal distribution</a:t>
            </a:r>
            <a:r>
              <a:rPr lang="en-GB" dirty="0" smtClean="0"/>
              <a:t>.</a:t>
            </a:r>
          </a:p>
          <a:p>
            <a:r>
              <a:rPr lang="en-GB" dirty="0"/>
              <a:t>the time required to fly from London to Paris</a:t>
            </a:r>
          </a:p>
          <a:p>
            <a:r>
              <a:rPr lang="en-GB" dirty="0"/>
              <a:t>the time until someone next sends you a text message</a:t>
            </a:r>
          </a:p>
          <a:p>
            <a:r>
              <a:rPr lang="en-GB" dirty="0"/>
              <a:t>the length of a hammer mass-produced by a machine</a:t>
            </a:r>
          </a:p>
          <a:p>
            <a:r>
              <a:rPr lang="en-GB" dirty="0"/>
              <a:t>the number of conservative councillors elected at the next local council election</a:t>
            </a:r>
          </a:p>
          <a:p>
            <a:r>
              <a:rPr lang="en-GB" dirty="0"/>
              <a:t>the return on an investment</a:t>
            </a:r>
          </a:p>
          <a:p>
            <a:r>
              <a:rPr lang="en-GB" dirty="0"/>
              <a:t>the time taken to download a file</a:t>
            </a:r>
          </a:p>
          <a:p>
            <a:r>
              <a:rPr lang="en-GB" dirty="0"/>
              <a:t>the distance until the next pot-hole when driving on the motorway</a:t>
            </a:r>
          </a:p>
          <a:p>
            <a:r>
              <a:rPr lang="en-GB" dirty="0"/>
              <a:t>the length of a carrot grown in your garden</a:t>
            </a:r>
          </a:p>
          <a:p>
            <a:r>
              <a:rPr lang="en-GB" dirty="0"/>
              <a:t>the number of television insides a 3-bedroom house</a:t>
            </a:r>
          </a:p>
          <a:p>
            <a:r>
              <a:rPr lang="en-GB" dirty="0"/>
              <a:t>the volume of milk produced by a fully-grown cow</a:t>
            </a:r>
          </a:p>
          <a:p>
            <a:r>
              <a:rPr lang="en-GB" dirty="0"/>
              <a:t>the battery life of a new phone from a particular manufacturer</a:t>
            </a:r>
          </a:p>
          <a:p>
            <a:r>
              <a:rPr lang="en-GB" dirty="0"/>
              <a:t>the number of even numbers that will appear in the lottery</a:t>
            </a:r>
          </a:p>
          <a:p>
            <a:pPr marL="0" indent="0">
              <a:buNone/>
            </a:pPr>
            <a:endParaRPr lang="en-GB" dirty="0"/>
          </a:p>
        </p:txBody>
      </p:sp>
    </p:spTree>
    <p:extLst>
      <p:ext uri="{BB962C8B-B14F-4D97-AF65-F5344CB8AC3E}">
        <p14:creationId xmlns:p14="http://schemas.microsoft.com/office/powerpoint/2010/main" val="369428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 </a:t>
            </a:r>
            <a:r>
              <a:rPr lang="en-AU" dirty="0" smtClean="0">
                <a:solidFill>
                  <a:srgbClr val="00B050"/>
                </a:solidFill>
              </a:rPr>
              <a:t>Answers</a:t>
            </a:r>
            <a:endParaRPr lang="en-GB"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t>Below is a list of random variables. Decide which of them could be suitably modelled by a Normal distribution</a:t>
            </a:r>
            <a:r>
              <a:rPr lang="en-GB" dirty="0" smtClean="0"/>
              <a:t>.</a:t>
            </a:r>
          </a:p>
          <a:p>
            <a:r>
              <a:rPr lang="en-GB" dirty="0">
                <a:solidFill>
                  <a:srgbClr val="00B050"/>
                </a:solidFill>
              </a:rPr>
              <a:t>the time required to fly from London to Paris</a:t>
            </a:r>
          </a:p>
          <a:p>
            <a:r>
              <a:rPr lang="en-GB" dirty="0"/>
              <a:t>the time until someone next sends you a text message</a:t>
            </a:r>
          </a:p>
          <a:p>
            <a:r>
              <a:rPr lang="en-GB" dirty="0">
                <a:solidFill>
                  <a:srgbClr val="00B050"/>
                </a:solidFill>
              </a:rPr>
              <a:t>the length of a hammer mass-produced by a machine</a:t>
            </a:r>
          </a:p>
          <a:p>
            <a:r>
              <a:rPr lang="en-GB" dirty="0"/>
              <a:t>the number of conservative councillors elected at the next local council election</a:t>
            </a:r>
          </a:p>
          <a:p>
            <a:r>
              <a:rPr lang="en-GB" dirty="0">
                <a:solidFill>
                  <a:srgbClr val="00B050"/>
                </a:solidFill>
              </a:rPr>
              <a:t>the return on an investment</a:t>
            </a:r>
          </a:p>
          <a:p>
            <a:r>
              <a:rPr lang="en-GB" dirty="0">
                <a:solidFill>
                  <a:srgbClr val="00B050"/>
                </a:solidFill>
              </a:rPr>
              <a:t>the time taken to download a file</a:t>
            </a:r>
          </a:p>
          <a:p>
            <a:r>
              <a:rPr lang="en-GB" dirty="0"/>
              <a:t>the distance until the next pot-hole when driving on the motorway</a:t>
            </a:r>
          </a:p>
          <a:p>
            <a:r>
              <a:rPr lang="en-GB" dirty="0">
                <a:solidFill>
                  <a:srgbClr val="00B050"/>
                </a:solidFill>
              </a:rPr>
              <a:t>the length of a carrot grown in your garden</a:t>
            </a:r>
          </a:p>
          <a:p>
            <a:r>
              <a:rPr lang="en-GB" dirty="0"/>
              <a:t>the number of television insides a 3-bedroom house</a:t>
            </a:r>
          </a:p>
          <a:p>
            <a:r>
              <a:rPr lang="en-GB" dirty="0">
                <a:solidFill>
                  <a:srgbClr val="00B050"/>
                </a:solidFill>
              </a:rPr>
              <a:t>the volume of milk produced by a fully-grown cow</a:t>
            </a:r>
          </a:p>
          <a:p>
            <a:r>
              <a:rPr lang="en-GB" dirty="0">
                <a:solidFill>
                  <a:srgbClr val="00B050"/>
                </a:solidFill>
              </a:rPr>
              <a:t>the battery life of a new phone from a particular manufacturer</a:t>
            </a:r>
          </a:p>
          <a:p>
            <a:r>
              <a:rPr lang="en-GB" dirty="0"/>
              <a:t>the number of even numbers that will appear in the lottery</a:t>
            </a:r>
          </a:p>
          <a:p>
            <a:pPr marL="0" indent="0">
              <a:buNone/>
            </a:pPr>
            <a:endParaRPr lang="en-GB" dirty="0"/>
          </a:p>
        </p:txBody>
      </p:sp>
    </p:spTree>
    <p:extLst>
      <p:ext uri="{BB962C8B-B14F-4D97-AF65-F5344CB8AC3E}">
        <p14:creationId xmlns:p14="http://schemas.microsoft.com/office/powerpoint/2010/main" val="181915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Modelling with the Normal distribution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marL="0" indent="0">
                  <a:buNone/>
                </a:pPr>
                <a:r>
                  <a:rPr lang="en-GB" dirty="0"/>
                  <a:t>When modelling a random variable with the Normal distribution, we tend to use very specific notation. Often, we choose a capital letter, like </a:t>
                </a:r>
                <a14:m>
                  <m:oMath xmlns:m="http://schemas.openxmlformats.org/officeDocument/2006/math">
                    <m:r>
                      <a:rPr lang="en-GB" i="1"/>
                      <m:t>𝑋</m:t>
                    </m:r>
                  </m:oMath>
                </a14:m>
                <a:r>
                  <a:rPr lang="en-GB" dirty="0"/>
                  <a:t> to represent the random variable itself. For example, we could let </a:t>
                </a:r>
                <a14:m>
                  <m:oMath xmlns:m="http://schemas.openxmlformats.org/officeDocument/2006/math">
                    <m:r>
                      <a:rPr lang="en-GB" i="1"/>
                      <m:t>𝑋</m:t>
                    </m:r>
                  </m:oMath>
                </a14:m>
                <a:r>
                  <a:rPr lang="en-GB" dirty="0"/>
                  <a:t> be the weight of a new-born baby in the UK. To declare that we intend to model </a:t>
                </a:r>
                <a14:m>
                  <m:oMath xmlns:m="http://schemas.openxmlformats.org/officeDocument/2006/math">
                    <m:r>
                      <a:rPr lang="en-GB" i="1"/>
                      <m:t>𝑋</m:t>
                    </m:r>
                  </m:oMath>
                </a14:m>
                <a:r>
                  <a:rPr lang="en-GB" dirty="0"/>
                  <a:t> with a Normal distribution, we write </a:t>
                </a:r>
                <a14:m>
                  <m:oMath xmlns:m="http://schemas.openxmlformats.org/officeDocument/2006/math">
                    <m:r>
                      <a:rPr lang="en-GB" i="1"/>
                      <m:t>𝑋</m:t>
                    </m:r>
                    <m:r>
                      <a:rPr lang="en-GB" i="1"/>
                      <m:t> ~ </m:t>
                    </m:r>
                    <m:r>
                      <m:rPr>
                        <m:sty m:val="p"/>
                      </m:rPr>
                      <a:rPr lang="en-GB"/>
                      <m:t>N</m:t>
                    </m:r>
                    <m:d>
                      <m:dPr>
                        <m:ctrlPr>
                          <a:rPr lang="en-GB" i="1"/>
                        </m:ctrlPr>
                      </m:dPr>
                      <m:e>
                        <m:r>
                          <a:rPr lang="en-GB" i="1"/>
                          <m:t>𝜇</m:t>
                        </m:r>
                        <m:r>
                          <a:rPr lang="en-GB" i="1"/>
                          <m:t>,</m:t>
                        </m:r>
                        <m:sSup>
                          <m:sSupPr>
                            <m:ctrlPr>
                              <a:rPr lang="en-GB" i="1"/>
                            </m:ctrlPr>
                          </m:sSupPr>
                          <m:e>
                            <m:r>
                              <a:rPr lang="en-GB" i="1"/>
                              <m:t>𝜎</m:t>
                            </m:r>
                          </m:e>
                          <m:sup>
                            <m:r>
                              <a:rPr lang="en-GB" i="1"/>
                              <m:t>2</m:t>
                            </m:r>
                          </m:sup>
                        </m:sSup>
                      </m:e>
                    </m:d>
                  </m:oMath>
                </a14:m>
                <a:r>
                  <a:rPr lang="en-GB" dirty="0"/>
                  <a:t> and say “</a:t>
                </a:r>
                <a14:m>
                  <m:oMath xmlns:m="http://schemas.openxmlformats.org/officeDocument/2006/math">
                    <m:r>
                      <a:rPr lang="en-GB" i="1"/>
                      <m:t>𝑋</m:t>
                    </m:r>
                  </m:oMath>
                </a14:m>
                <a:r>
                  <a:rPr lang="en-GB" dirty="0"/>
                  <a:t> follows a Normal distribution with mean </a:t>
                </a:r>
                <a14:m>
                  <m:oMath xmlns:m="http://schemas.openxmlformats.org/officeDocument/2006/math">
                    <m:r>
                      <a:rPr lang="en-GB" i="1"/>
                      <m:t>𝜇</m:t>
                    </m:r>
                  </m:oMath>
                </a14:m>
                <a:r>
                  <a:rPr lang="en-GB" dirty="0"/>
                  <a:t> and variance </a:t>
                </a:r>
                <a14:m>
                  <m:oMath xmlns:m="http://schemas.openxmlformats.org/officeDocument/2006/math">
                    <m:sSup>
                      <m:sSupPr>
                        <m:ctrlPr>
                          <a:rPr lang="en-GB" i="1"/>
                        </m:ctrlPr>
                      </m:sSupPr>
                      <m:e>
                        <m:r>
                          <a:rPr lang="en-GB" i="1"/>
                          <m:t>𝜎</m:t>
                        </m:r>
                      </m:e>
                      <m:sup>
                        <m:r>
                          <a:rPr lang="en-GB" i="1"/>
                          <m:t>2</m:t>
                        </m:r>
                      </m:sup>
                    </m:sSup>
                  </m:oMath>
                </a14:m>
                <a:r>
                  <a:rPr lang="en-GB" dirty="0"/>
                  <a:t>”. The values of </a:t>
                </a:r>
                <a14:m>
                  <m:oMath xmlns:m="http://schemas.openxmlformats.org/officeDocument/2006/math">
                    <m:r>
                      <a:rPr lang="en-GB" i="1"/>
                      <m:t>𝜇</m:t>
                    </m:r>
                  </m:oMath>
                </a14:m>
                <a:r>
                  <a:rPr lang="en-GB" dirty="0"/>
                  <a:t> and </a:t>
                </a:r>
                <a14:m>
                  <m:oMath xmlns:m="http://schemas.openxmlformats.org/officeDocument/2006/math">
                    <m:sSup>
                      <m:sSupPr>
                        <m:ctrlPr>
                          <a:rPr lang="en-GB" i="1"/>
                        </m:ctrlPr>
                      </m:sSupPr>
                      <m:e>
                        <m:r>
                          <a:rPr lang="en-GB" i="1"/>
                          <m:t>𝜎</m:t>
                        </m:r>
                      </m:e>
                      <m:sup>
                        <m:r>
                          <a:rPr lang="en-GB" i="1"/>
                          <m:t>2</m:t>
                        </m:r>
                      </m:sup>
                    </m:sSup>
                  </m:oMath>
                </a14:m>
                <a:r>
                  <a:rPr lang="en-GB" dirty="0"/>
                  <a:t> are normally specific values, so you are likely to see declarations like </a:t>
                </a:r>
                <a14:m>
                  <m:oMath xmlns:m="http://schemas.openxmlformats.org/officeDocument/2006/math">
                    <m:r>
                      <a:rPr lang="en-GB" i="1"/>
                      <m:t>𝑋</m:t>
                    </m:r>
                    <m:r>
                      <a:rPr lang="en-GB" i="1"/>
                      <m:t> ~ </m:t>
                    </m:r>
                    <m:r>
                      <m:rPr>
                        <m:sty m:val="p"/>
                      </m:rPr>
                      <a:rPr lang="en-GB"/>
                      <m:t>N</m:t>
                    </m:r>
                    <m:d>
                      <m:dPr>
                        <m:ctrlPr>
                          <a:rPr lang="en-GB" i="1"/>
                        </m:ctrlPr>
                      </m:dPr>
                      <m:e>
                        <m:r>
                          <a:rPr lang="en-GB" i="1"/>
                          <m:t>3,4</m:t>
                        </m:r>
                      </m:e>
                    </m:d>
                  </m:oMath>
                </a14:m>
                <a:r>
                  <a:rPr lang="en-GB" dirty="0"/>
                  <a:t> and </a:t>
                </a:r>
                <a14:m>
                  <m:oMath xmlns:m="http://schemas.openxmlformats.org/officeDocument/2006/math">
                    <m:r>
                      <a:rPr lang="en-GB" i="1"/>
                      <m:t>𝑋</m:t>
                    </m:r>
                    <m:r>
                      <a:rPr lang="en-GB" i="1"/>
                      <m:t> ~ </m:t>
                    </m:r>
                    <m:r>
                      <m:rPr>
                        <m:sty m:val="p"/>
                      </m:rPr>
                      <a:rPr lang="en-GB"/>
                      <m:t>N</m:t>
                    </m:r>
                    <m:d>
                      <m:dPr>
                        <m:ctrlPr>
                          <a:rPr lang="en-GB" i="1"/>
                        </m:ctrlPr>
                      </m:dPr>
                      <m:e>
                        <m:r>
                          <a:rPr lang="en-GB" i="1"/>
                          <m:t>5,9</m:t>
                        </m:r>
                      </m:e>
                    </m:d>
                  </m:oMath>
                </a14:m>
                <a:r>
                  <a:rPr lang="en-GB" dirty="0"/>
                  <a:t>. In the first example, </a:t>
                </a:r>
                <a14:m>
                  <m:oMath xmlns:m="http://schemas.openxmlformats.org/officeDocument/2006/math">
                    <m:r>
                      <a:rPr lang="en-GB" i="1"/>
                      <m:t>𝜇</m:t>
                    </m:r>
                    <m:r>
                      <a:rPr lang="en-GB" i="1"/>
                      <m:t>=3</m:t>
                    </m:r>
                  </m:oMath>
                </a14:m>
                <a:r>
                  <a:rPr lang="en-GB" dirty="0"/>
                  <a:t> and </a:t>
                </a:r>
                <a14:m>
                  <m:oMath xmlns:m="http://schemas.openxmlformats.org/officeDocument/2006/math">
                    <m:sSup>
                      <m:sSupPr>
                        <m:ctrlPr>
                          <a:rPr lang="en-GB" i="1"/>
                        </m:ctrlPr>
                      </m:sSupPr>
                      <m:e>
                        <m:r>
                          <a:rPr lang="en-GB" i="1"/>
                          <m:t>𝜎</m:t>
                        </m:r>
                      </m:e>
                      <m:sup>
                        <m:r>
                          <a:rPr lang="en-GB" i="1"/>
                          <m:t>2</m:t>
                        </m:r>
                      </m:sup>
                    </m:sSup>
                    <m:r>
                      <a:rPr lang="en-GB" i="1"/>
                      <m:t>=4</m:t>
                    </m:r>
                  </m:oMath>
                </a14:m>
                <a:r>
                  <a:rPr lang="en-GB" dirty="0"/>
                  <a:t>. In the second example, </a:t>
                </a:r>
                <a14:m>
                  <m:oMath xmlns:m="http://schemas.openxmlformats.org/officeDocument/2006/math">
                    <m:r>
                      <a:rPr lang="en-GB" i="1"/>
                      <m:t>𝜇</m:t>
                    </m:r>
                    <m:r>
                      <a:rPr lang="en-GB" i="1"/>
                      <m:t>=5</m:t>
                    </m:r>
                  </m:oMath>
                </a14:m>
                <a:r>
                  <a:rPr lang="en-GB" dirty="0"/>
                  <a:t> and </a:t>
                </a:r>
                <a14:m>
                  <m:oMath xmlns:m="http://schemas.openxmlformats.org/officeDocument/2006/math">
                    <m:sSup>
                      <m:sSupPr>
                        <m:ctrlPr>
                          <a:rPr lang="en-GB" i="1"/>
                        </m:ctrlPr>
                      </m:sSupPr>
                      <m:e>
                        <m:r>
                          <a:rPr lang="en-GB" i="1"/>
                          <m:t>𝜎</m:t>
                        </m:r>
                      </m:e>
                      <m:sup>
                        <m:r>
                          <a:rPr lang="en-GB" i="1"/>
                          <m:t>2</m:t>
                        </m:r>
                      </m:sup>
                    </m:sSup>
                    <m:r>
                      <a:rPr lang="en-GB" i="1"/>
                      <m:t>=9</m:t>
                    </m:r>
                  </m:oMath>
                </a14:m>
                <a:r>
                  <a:rPr lang="en-GB"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2695" r="-1333"/>
                </a:stretch>
              </a:blipFill>
            </p:spPr>
            <p:txBody>
              <a:bodyPr/>
              <a:lstStyle/>
              <a:p>
                <a:r>
                  <a:rPr lang="en-GB">
                    <a:noFill/>
                  </a:rPr>
                  <a:t> </a:t>
                </a:r>
              </a:p>
            </p:txBody>
          </p:sp>
        </mc:Fallback>
      </mc:AlternateContent>
    </p:spTree>
    <p:extLst>
      <p:ext uri="{BB962C8B-B14F-4D97-AF65-F5344CB8AC3E}">
        <p14:creationId xmlns:p14="http://schemas.microsoft.com/office/powerpoint/2010/main" val="372164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32656"/>
                <a:ext cx="8229600" cy="5793507"/>
              </a:xfrm>
            </p:spPr>
            <p:txBody>
              <a:bodyPr/>
              <a:lstStyle/>
              <a:p>
                <a:pPr marL="0" indent="0">
                  <a:buNone/>
                </a:pPr>
                <a:r>
                  <a:rPr lang="en-GB" dirty="0"/>
                  <a:t>What is the effect of </a:t>
                </a:r>
                <a14:m>
                  <m:oMath xmlns:m="http://schemas.openxmlformats.org/officeDocument/2006/math">
                    <m:r>
                      <a:rPr lang="en-GB" i="1"/>
                      <m:t>𝜇</m:t>
                    </m:r>
                  </m:oMath>
                </a14:m>
                <a:r>
                  <a:rPr lang="en-GB" dirty="0"/>
                  <a:t> and </a:t>
                </a:r>
                <a14:m>
                  <m:oMath xmlns:m="http://schemas.openxmlformats.org/officeDocument/2006/math">
                    <m:sSup>
                      <m:sSupPr>
                        <m:ctrlPr>
                          <a:rPr lang="en-GB" i="1"/>
                        </m:ctrlPr>
                      </m:sSupPr>
                      <m:e>
                        <m:r>
                          <a:rPr lang="en-GB" i="1"/>
                          <m:t>𝜎</m:t>
                        </m:r>
                      </m:e>
                      <m:sup>
                        <m:r>
                          <a:rPr lang="en-GB" i="1"/>
                          <m:t>2</m:t>
                        </m:r>
                      </m:sup>
                    </m:sSup>
                  </m:oMath>
                </a14:m>
                <a:r>
                  <a:rPr lang="en-GB" dirty="0"/>
                  <a:t>?</a:t>
                </a:r>
              </a:p>
              <a:p>
                <a:pPr marL="0" indent="0">
                  <a:buNone/>
                </a:pPr>
                <a:endParaRPr lang="en-GB" dirty="0"/>
              </a:p>
              <a:p>
                <a:pPr marL="0" indent="0">
                  <a:buNone/>
                </a:pPr>
                <a:r>
                  <a:rPr lang="en-GB" dirty="0"/>
                  <a:t>The first value, </a:t>
                </a:r>
                <a14:m>
                  <m:oMath xmlns:m="http://schemas.openxmlformats.org/officeDocument/2006/math">
                    <m:r>
                      <a:rPr lang="en-GB" i="1"/>
                      <m:t>𝜇</m:t>
                    </m:r>
                  </m:oMath>
                </a14:m>
                <a:r>
                  <a:rPr lang="en-GB" dirty="0"/>
                  <a:t>, represents the mean value of the random variable and will dictate the centre-values of the bell curve. Below are the bell curves corresponding to </a:t>
                </a:r>
                <a14:m>
                  <m:oMath xmlns:m="http://schemas.openxmlformats.org/officeDocument/2006/math">
                    <m:r>
                      <m:rPr>
                        <m:sty m:val="p"/>
                      </m:rPr>
                      <a:rPr lang="en-GB" smtClean="0">
                        <a:solidFill>
                          <a:srgbClr val="FF0000"/>
                        </a:solidFill>
                      </a:rPr>
                      <m:t>N</m:t>
                    </m:r>
                    <m:d>
                      <m:dPr>
                        <m:ctrlPr>
                          <a:rPr lang="en-GB" i="1">
                            <a:solidFill>
                              <a:srgbClr val="FF0000"/>
                            </a:solidFill>
                          </a:rPr>
                        </m:ctrlPr>
                      </m:dPr>
                      <m:e>
                        <m:r>
                          <a:rPr lang="en-GB" i="1">
                            <a:solidFill>
                              <a:srgbClr val="FF0000"/>
                            </a:solidFill>
                          </a:rPr>
                          <m:t>0,1</m:t>
                        </m:r>
                      </m:e>
                    </m:d>
                  </m:oMath>
                </a14:m>
                <a:r>
                  <a:rPr lang="en-GB" dirty="0"/>
                  <a:t>, </a:t>
                </a:r>
                <a14:m>
                  <m:oMath xmlns:m="http://schemas.openxmlformats.org/officeDocument/2006/math">
                    <m:r>
                      <m:rPr>
                        <m:sty m:val="p"/>
                      </m:rPr>
                      <a:rPr lang="en-GB" smtClean="0">
                        <a:solidFill>
                          <a:srgbClr val="0000FF"/>
                        </a:solidFill>
                      </a:rPr>
                      <m:t>N</m:t>
                    </m:r>
                    <m:d>
                      <m:dPr>
                        <m:ctrlPr>
                          <a:rPr lang="en-GB" i="1">
                            <a:solidFill>
                              <a:srgbClr val="0000FF"/>
                            </a:solidFill>
                          </a:rPr>
                        </m:ctrlPr>
                      </m:dPr>
                      <m:e>
                        <m:r>
                          <a:rPr lang="en-GB" i="1">
                            <a:solidFill>
                              <a:srgbClr val="0000FF"/>
                            </a:solidFill>
                          </a:rPr>
                          <m:t>2,1</m:t>
                        </m:r>
                      </m:e>
                    </m:d>
                  </m:oMath>
                </a14:m>
                <a:r>
                  <a:rPr lang="en-GB" dirty="0"/>
                  <a:t> and </a:t>
                </a:r>
                <a14:m>
                  <m:oMath xmlns:m="http://schemas.openxmlformats.org/officeDocument/2006/math">
                    <m:r>
                      <m:rPr>
                        <m:sty m:val="p"/>
                      </m:rPr>
                      <a:rPr lang="en-GB" smtClean="0">
                        <a:solidFill>
                          <a:srgbClr val="00B050"/>
                        </a:solidFill>
                      </a:rPr>
                      <m:t>N</m:t>
                    </m:r>
                    <m:d>
                      <m:dPr>
                        <m:ctrlPr>
                          <a:rPr lang="en-GB" i="1">
                            <a:solidFill>
                              <a:srgbClr val="00B050"/>
                            </a:solidFill>
                          </a:rPr>
                        </m:ctrlPr>
                      </m:dPr>
                      <m:e>
                        <m:r>
                          <a:rPr lang="en-GB" i="1">
                            <a:solidFill>
                              <a:srgbClr val="00B050"/>
                            </a:solidFill>
                          </a:rPr>
                          <m:t>5,1</m:t>
                        </m:r>
                      </m:e>
                    </m:d>
                  </m:oMath>
                </a14:m>
                <a:r>
                  <a:rPr lang="en-GB" dirty="0"/>
                  <a:t>. Make sure you are able to read these centre-values from bell curves.</a:t>
                </a:r>
              </a:p>
              <a:p>
                <a:pPr marL="0" indent="0">
                  <a:buNone/>
                </a:pPr>
                <a:r>
                  <a:rPr lang="en-GB" dirty="0"/>
                  <a:t> </a:t>
                </a: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l="-1852" t="-1053"/>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467544" y="4509120"/>
            <a:ext cx="8100412" cy="1919652"/>
          </a:xfrm>
          <a:prstGeom prst="rect">
            <a:avLst/>
          </a:prstGeom>
        </p:spPr>
      </p:pic>
    </p:spTree>
    <p:extLst>
      <p:ext uri="{BB962C8B-B14F-4D97-AF65-F5344CB8AC3E}">
        <p14:creationId xmlns:p14="http://schemas.microsoft.com/office/powerpoint/2010/main" val="272718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a:bodyPr>
              <a:lstStyle/>
              <a:p>
                <a:pPr marL="0" indent="0">
                  <a:buNone/>
                </a:pPr>
                <a:r>
                  <a:rPr lang="en-GB" sz="2800" dirty="0"/>
                  <a:t>The second value, </a:t>
                </a:r>
                <a14:m>
                  <m:oMath xmlns:m="http://schemas.openxmlformats.org/officeDocument/2006/math">
                    <m:sSup>
                      <m:sSupPr>
                        <m:ctrlPr>
                          <a:rPr lang="en-GB" sz="2800" i="1"/>
                        </m:ctrlPr>
                      </m:sSupPr>
                      <m:e>
                        <m:r>
                          <a:rPr lang="en-GB" sz="2800" i="1"/>
                          <m:t>𝜎</m:t>
                        </m:r>
                      </m:e>
                      <m:sup>
                        <m:r>
                          <a:rPr lang="en-GB" sz="2800" i="1"/>
                          <m:t>2</m:t>
                        </m:r>
                      </m:sup>
                    </m:sSup>
                  </m:oMath>
                </a14:m>
                <a:r>
                  <a:rPr lang="en-GB" sz="2800" dirty="0"/>
                  <a:t>, represents the variance of the random variable and will dictate the spread of the bell curve. Below are the bell curves corresponding to </a:t>
                </a:r>
                <a14:m>
                  <m:oMath xmlns:m="http://schemas.openxmlformats.org/officeDocument/2006/math">
                    <m:r>
                      <m:rPr>
                        <m:sty m:val="p"/>
                      </m:rPr>
                      <a:rPr lang="en-GB" sz="2800" smtClean="0">
                        <a:solidFill>
                          <a:srgbClr val="FF00FF"/>
                        </a:solidFill>
                      </a:rPr>
                      <m:t>N</m:t>
                    </m:r>
                    <m:d>
                      <m:dPr>
                        <m:ctrlPr>
                          <a:rPr lang="en-GB" sz="2800" i="1">
                            <a:solidFill>
                              <a:srgbClr val="FF00FF"/>
                            </a:solidFill>
                          </a:rPr>
                        </m:ctrlPr>
                      </m:dPr>
                      <m:e>
                        <m:r>
                          <a:rPr lang="en-GB" sz="2800" i="1">
                            <a:solidFill>
                              <a:srgbClr val="FF00FF"/>
                            </a:solidFill>
                          </a:rPr>
                          <m:t>2,0.5</m:t>
                        </m:r>
                      </m:e>
                    </m:d>
                  </m:oMath>
                </a14:m>
                <a:r>
                  <a:rPr lang="en-GB" sz="2800" dirty="0"/>
                  <a:t>, </a:t>
                </a:r>
                <a14:m>
                  <m:oMath xmlns:m="http://schemas.openxmlformats.org/officeDocument/2006/math">
                    <m:r>
                      <m:rPr>
                        <m:sty m:val="p"/>
                      </m:rPr>
                      <a:rPr lang="en-GB" sz="2800" smtClean="0">
                        <a:solidFill>
                          <a:srgbClr val="6600FF"/>
                        </a:solidFill>
                      </a:rPr>
                      <m:t>N</m:t>
                    </m:r>
                    <m:d>
                      <m:dPr>
                        <m:ctrlPr>
                          <a:rPr lang="en-GB" sz="2800" i="1">
                            <a:solidFill>
                              <a:srgbClr val="6600FF"/>
                            </a:solidFill>
                          </a:rPr>
                        </m:ctrlPr>
                      </m:dPr>
                      <m:e>
                        <m:r>
                          <a:rPr lang="en-GB" sz="2800" i="1">
                            <a:solidFill>
                              <a:srgbClr val="6600FF"/>
                            </a:solidFill>
                          </a:rPr>
                          <m:t>2,1</m:t>
                        </m:r>
                      </m:e>
                    </m:d>
                  </m:oMath>
                </a14:m>
                <a:r>
                  <a:rPr lang="en-GB" sz="2800" dirty="0"/>
                  <a:t> and </a:t>
                </a:r>
                <a14:m>
                  <m:oMath xmlns:m="http://schemas.openxmlformats.org/officeDocument/2006/math">
                    <m:r>
                      <m:rPr>
                        <m:sty m:val="p"/>
                      </m:rPr>
                      <a:rPr lang="en-GB" sz="2800" smtClean="0">
                        <a:solidFill>
                          <a:schemeClr val="accent6">
                            <a:lumMod val="75000"/>
                          </a:schemeClr>
                        </a:solidFill>
                      </a:rPr>
                      <m:t>N</m:t>
                    </m:r>
                    <m:d>
                      <m:dPr>
                        <m:ctrlPr>
                          <a:rPr lang="en-GB" sz="2800" i="1">
                            <a:solidFill>
                              <a:schemeClr val="accent6">
                                <a:lumMod val="75000"/>
                              </a:schemeClr>
                            </a:solidFill>
                          </a:rPr>
                        </m:ctrlPr>
                      </m:dPr>
                      <m:e>
                        <m:r>
                          <a:rPr lang="en-GB" sz="2800" i="1">
                            <a:solidFill>
                              <a:schemeClr val="accent6">
                                <a:lumMod val="75000"/>
                              </a:schemeClr>
                            </a:solidFill>
                          </a:rPr>
                          <m:t>2,4</m:t>
                        </m:r>
                      </m:e>
                    </m:d>
                  </m:oMath>
                </a14:m>
                <a:r>
                  <a:rPr lang="en-GB" sz="2800" dirty="0"/>
                  <a:t>. It’s not possible to read the value of </a:t>
                </a:r>
                <a14:m>
                  <m:oMath xmlns:m="http://schemas.openxmlformats.org/officeDocument/2006/math">
                    <m:sSup>
                      <m:sSupPr>
                        <m:ctrlPr>
                          <a:rPr lang="en-GB" sz="2800" i="1"/>
                        </m:ctrlPr>
                      </m:sSupPr>
                      <m:e>
                        <m:r>
                          <a:rPr lang="en-GB" sz="2800" i="1"/>
                          <m:t>𝜎</m:t>
                        </m:r>
                      </m:e>
                      <m:sup>
                        <m:r>
                          <a:rPr lang="en-GB" sz="2800" i="1"/>
                          <m:t>2</m:t>
                        </m:r>
                      </m:sup>
                    </m:sSup>
                  </m:oMath>
                </a14:m>
                <a:r>
                  <a:rPr lang="en-GB" sz="2800" dirty="0" smtClean="0"/>
                  <a:t> from the bell curve directly, </a:t>
                </a:r>
                <a:r>
                  <a:rPr lang="en-GB" sz="2800" dirty="0"/>
                  <a:t>but generally speaking as </a:t>
                </a:r>
                <a14:m>
                  <m:oMath xmlns:m="http://schemas.openxmlformats.org/officeDocument/2006/math">
                    <m:sSup>
                      <m:sSupPr>
                        <m:ctrlPr>
                          <a:rPr lang="en-GB" sz="2800" i="1"/>
                        </m:ctrlPr>
                      </m:sSupPr>
                      <m:e>
                        <m:r>
                          <a:rPr lang="en-GB" sz="2800" i="1"/>
                          <m:t>𝜎</m:t>
                        </m:r>
                      </m:e>
                      <m:sup>
                        <m:r>
                          <a:rPr lang="en-GB" sz="2800" i="1"/>
                          <m:t>2</m:t>
                        </m:r>
                      </m:sup>
                    </m:sSup>
                  </m:oMath>
                </a14:m>
                <a:r>
                  <a:rPr lang="en-GB" sz="2800" dirty="0"/>
                  <a:t> increases then the possible range of values modelling by the Normal distribution spreads out.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rotWithShape="1">
                <a:blip r:embed="rId2"/>
                <a:stretch>
                  <a:fillRect l="-1481" t="-728"/>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539552" y="3693168"/>
            <a:ext cx="7848872" cy="2770497"/>
          </a:xfrm>
          <a:prstGeom prst="rect">
            <a:avLst/>
          </a:prstGeom>
        </p:spPr>
      </p:pic>
    </p:spTree>
    <p:extLst>
      <p:ext uri="{BB962C8B-B14F-4D97-AF65-F5344CB8AC3E}">
        <p14:creationId xmlns:p14="http://schemas.microsoft.com/office/powerpoint/2010/main" val="13367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GB" dirty="0"/>
                  <a:t>Match the Normal distributions with </a:t>
                </a:r>
                <a:r>
                  <a:rPr lang="en-GB" dirty="0" smtClean="0"/>
                  <a:t>their c</a:t>
                </a:r>
                <a:r>
                  <a:rPr lang="en-GB" dirty="0" smtClean="0">
                    <a:solidFill>
                      <a:schemeClr val="tx1"/>
                    </a:solidFill>
                  </a:rPr>
                  <a:t>orresponding bell </a:t>
                </a:r>
                <a:r>
                  <a:rPr lang="en-GB" dirty="0">
                    <a:solidFill>
                      <a:schemeClr val="tx1"/>
                    </a:solidFill>
                  </a:rPr>
                  <a:t>curves</a:t>
                </a:r>
                <a:r>
                  <a:rPr lang="en-GB" dirty="0" smtClean="0">
                    <a:solidFill>
                      <a:schemeClr val="tx1"/>
                    </a:solidFill>
                  </a:rPr>
                  <a:t>.</a:t>
                </a: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r>
                      <a:rPr lang="en-GB" i="1">
                        <a:solidFill>
                          <a:schemeClr val="tx1"/>
                        </a:solidFill>
                        <a:latin typeface="Cambria Math"/>
                      </a:rPr>
                      <m:t>(5,0.25)</m:t>
                    </m:r>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−2,2</m:t>
                        </m:r>
                      </m:e>
                    </m:d>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r>
                      <a:rPr lang="en-GB" i="1">
                        <a:solidFill>
                          <a:schemeClr val="tx1"/>
                        </a:solidFill>
                        <a:latin typeface="Cambria Math"/>
                      </a:rPr>
                      <m:t>(4,2)</m:t>
                    </m:r>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−2,1</m:t>
                        </m:r>
                      </m:e>
                    </m:d>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1.5,0.25</m:t>
                        </m:r>
                      </m:e>
                    </m:d>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6,1</m:t>
                        </m:r>
                      </m:e>
                    </m:d>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7.5,0.25</m:t>
                        </m:r>
                      </m:e>
                    </m:d>
                  </m:oMath>
                </a14:m>
                <a:endParaRPr lang="en-GB" dirty="0">
                  <a:solidFill>
                    <a:schemeClr val="tx1"/>
                  </a:solidFill>
                </a:endParaRPr>
              </a:p>
              <a:p>
                <a:pPr marL="514350" lvl="0" indent="-514350">
                  <a:buFont typeface="+mj-lt"/>
                  <a:buAutoNum type="arabicPeriod"/>
                </a:pPr>
                <a14:m>
                  <m:oMath xmlns:m="http://schemas.openxmlformats.org/officeDocument/2006/math">
                    <m:r>
                      <m:rPr>
                        <m:sty m:val="p"/>
                      </m:rPr>
                      <a:rPr lang="en-GB" smtClean="0">
                        <a:solidFill>
                          <a:schemeClr val="tx1"/>
                        </a:solidFill>
                        <a:latin typeface="Cambria Math"/>
                      </a:rPr>
                      <m:t>N</m:t>
                    </m:r>
                    <m:d>
                      <m:dPr>
                        <m:ctrlPr>
                          <a:rPr lang="en-GB" i="1">
                            <a:solidFill>
                              <a:schemeClr val="tx1"/>
                            </a:solidFill>
                            <a:latin typeface="Cambria Math"/>
                          </a:rPr>
                        </m:ctrlPr>
                      </m:dPr>
                      <m:e>
                        <m:r>
                          <a:rPr lang="en-GB" i="1">
                            <a:solidFill>
                              <a:schemeClr val="tx1"/>
                            </a:solidFill>
                            <a:latin typeface="Cambria Math"/>
                          </a:rPr>
                          <m:t>1.5,1</m:t>
                        </m:r>
                      </m:e>
                    </m:d>
                  </m:oMath>
                </a14:m>
                <a:endParaRPr lang="en-GB" dirty="0" smtClean="0"/>
              </a:p>
              <a:p>
                <a:pPr marL="0" lvl="0" indent="0">
                  <a:buNone/>
                </a:pPr>
                <a:endParaRPr lang="en-GB" dirty="0" smtClean="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3504"/>
                </a:stretch>
              </a:blipFill>
            </p:spPr>
            <p:txBody>
              <a:bodyPr/>
              <a:lstStyle/>
              <a:p>
                <a:r>
                  <a:rPr lang="en-GB">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348880"/>
            <a:ext cx="6264696" cy="195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785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1255</Words>
  <Application>Microsoft Office PowerPoint</Application>
  <PresentationFormat>On-screen Show (4:3)</PresentationFormat>
  <Paragraphs>121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Introduction to the Normal distribution</vt:lpstr>
      <vt:lpstr>Normal random variables</vt:lpstr>
      <vt:lpstr>PowerPoint Presentation</vt:lpstr>
      <vt:lpstr>Activity</vt:lpstr>
      <vt:lpstr>Activity Answers</vt:lpstr>
      <vt:lpstr>Modelling with the Normal distribution</vt:lpstr>
      <vt:lpstr>PowerPoint Presentation</vt:lpstr>
      <vt:lpstr>PowerPoint Presentation</vt:lpstr>
      <vt:lpstr>Activity</vt:lpstr>
      <vt:lpstr>Activity Answers</vt:lpstr>
      <vt:lpstr>Probabilities from the Normal distribution</vt:lpstr>
      <vt:lpstr>PowerPoint Presentation</vt:lpstr>
      <vt:lpstr>PowerPoint Presentation</vt:lpstr>
      <vt:lpstr>PowerPoint Presentation</vt:lpstr>
      <vt:lpstr>Activity</vt:lpstr>
      <vt:lpstr>Activity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Normal distribution</dc:title>
  <dc:creator>Robert</dc:creator>
  <cp:lastModifiedBy>Robert</cp:lastModifiedBy>
  <cp:revision>12</cp:revision>
  <dcterms:created xsi:type="dcterms:W3CDTF">2019-12-03T14:32:37Z</dcterms:created>
  <dcterms:modified xsi:type="dcterms:W3CDTF">2019-12-04T00:35:53Z</dcterms:modified>
</cp:coreProperties>
</file>