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62" r:id="rId2"/>
  </p:sldMasterIdLst>
  <p:notesMasterIdLst>
    <p:notesMasterId r:id="rId10"/>
  </p:notesMasterIdLst>
  <p:handoutMasterIdLst>
    <p:handoutMasterId r:id="rId11"/>
  </p:handoutMasterIdLst>
  <p:sldIdLst>
    <p:sldId id="275" r:id="rId3"/>
    <p:sldId id="314" r:id="rId4"/>
    <p:sldId id="315" r:id="rId5"/>
    <p:sldId id="311" r:id="rId6"/>
    <p:sldId id="312" r:id="rId7"/>
    <p:sldId id="313" r:id="rId8"/>
    <p:sldId id="310" r:id="rId9"/>
  </p:sldIdLst>
  <p:sldSz cx="9144000" cy="6858000" type="screen4x3"/>
  <p:notesSz cx="9926638" cy="6797675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mbe, Simon E" initials="LSE" lastIdx="1" clrIdx="0">
    <p:extLst>
      <p:ext uri="{19B8F6BF-5375-455C-9EA6-DF929625EA0E}">
        <p15:presenceInfo xmlns:p15="http://schemas.microsoft.com/office/powerpoint/2012/main" userId="Lambe, Simon E" providerId="None"/>
      </p:ext>
    </p:extLst>
  </p:cmAuthor>
  <p:cmAuthor id="2" name="Khanom, Nazmin 10" initials="KN1" lastIdx="5" clrIdx="1">
    <p:extLst>
      <p:ext uri="{19B8F6BF-5375-455C-9EA6-DF929625EA0E}">
        <p15:presenceInfo xmlns:p15="http://schemas.microsoft.com/office/powerpoint/2012/main" userId="S-1-5-21-2088055530-544594425-1827673623-283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1884" y="6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0BE447-F7AD-4E80-BB8A-0744DE663795}" type="datetimeFigureOut">
              <a:rPr lang="en-US"/>
              <a:pPr>
                <a:defRPr/>
              </a:pPr>
              <a:t>5/7/2020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3D6A2B-4732-4F89-A28A-BFDE69C508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97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13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6" y="1"/>
            <a:ext cx="4302625" cy="3413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3257E4-D33E-4A64-945C-1EECA9E6C744}" type="datetimeFigureOut">
              <a:rPr lang="en-GB"/>
              <a:pPr>
                <a:defRPr/>
              </a:pPr>
              <a:t>07/05/2020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13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13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D4C506-B98D-4FF3-898D-7BEE8D6BA65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11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8445"/>
            <a:ext cx="7772400" cy="1078598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54901"/>
            <a:ext cx="6400800" cy="935955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latin typeface="Helvetica" pitchFamily="34" charset="0"/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Helvetica" pitchFamily="34" charset="0"/>
              </a:defRPr>
            </a:lvl1pPr>
            <a:lvl2pPr>
              <a:defRPr sz="1600">
                <a:latin typeface="Helvetica" pitchFamily="34" charset="0"/>
              </a:defRPr>
            </a:lvl2pPr>
            <a:lvl3pPr>
              <a:defRPr sz="1400">
                <a:latin typeface="Helvetica" pitchFamily="34" charset="0"/>
              </a:defRPr>
            </a:lvl3pPr>
            <a:lvl4pPr>
              <a:defRPr sz="1200">
                <a:latin typeface="Helvetica" pitchFamily="34" charset="0"/>
              </a:defRPr>
            </a:lvl4pPr>
            <a:lvl5pPr>
              <a:defRPr sz="1200">
                <a:latin typeface="Helvetica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68707"/>
            <a:ext cx="4038600" cy="4525433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68707"/>
            <a:ext cx="4038600" cy="4525433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5728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57093"/>
            <a:ext cx="7772400" cy="1500187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  <a:latin typeface="Helvetica" pitchFamily="34" charset="0"/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2268445"/>
            <a:ext cx="7772400" cy="1078598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454901"/>
            <a:ext cx="6400800" cy="935955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latin typeface="Helvetica" pitchFamily="34" charset="0"/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latin typeface="Helvetica" pitchFamily="34" charset="0"/>
              </a:defRPr>
            </a:lvl1pPr>
            <a:lvl2pPr>
              <a:defRPr sz="1400">
                <a:latin typeface="Helvetica" pitchFamily="34" charset="0"/>
              </a:defRPr>
            </a:lvl2pPr>
            <a:lvl3pPr>
              <a:defRPr sz="1200">
                <a:latin typeface="Helvetica" pitchFamily="34" charset="0"/>
              </a:defRPr>
            </a:lvl3pPr>
            <a:lvl4pPr>
              <a:defRPr sz="1100">
                <a:latin typeface="Helvetica" pitchFamily="34" charset="0"/>
              </a:defRPr>
            </a:lvl4pPr>
            <a:lvl5pPr>
              <a:defRPr sz="1100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68707"/>
            <a:ext cx="4038600" cy="4525433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68707"/>
            <a:ext cx="4038600" cy="4525433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2313" y="295728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57093"/>
            <a:ext cx="7772400" cy="1500187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  <a:latin typeface="Helvetica" pitchFamily="34" charset="0"/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14" tIns="60957" rIns="121914" bIns="60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55675"/>
            <a:ext cx="822960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7" descr="LSBU_crest_colour.png"/>
          <p:cNvPicPr>
            <a:picLocks noChangeAspect="1"/>
          </p:cNvPicPr>
          <p:nvPr/>
        </p:nvPicPr>
        <p:blipFill>
          <a:blip r:embed="rId7" cstate="print"/>
          <a:srcRect l="23177" t="32869" r="23802" b="32387"/>
          <a:stretch>
            <a:fillRect/>
          </a:stretch>
        </p:blipFill>
        <p:spPr bwMode="auto">
          <a:xfrm>
            <a:off x="6280150" y="5545138"/>
            <a:ext cx="23844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2"/>
          <p:cNvPicPr>
            <a:picLocks noChangeAspect="1" noChangeArrowheads="1"/>
          </p:cNvPicPr>
          <p:nvPr/>
        </p:nvPicPr>
        <p:blipFill>
          <a:blip r:embed="rId8" cstate="print"/>
          <a:srcRect l="9767" t="45171" r="10625" b="45947"/>
          <a:stretch>
            <a:fillRect/>
          </a:stretch>
        </p:blipFill>
        <p:spPr bwMode="auto">
          <a:xfrm>
            <a:off x="479425" y="6121400"/>
            <a:ext cx="43862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Helvetica" pitchFamily="34" charset="0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  <a:ea typeface="ＭＳ Ｐゴシック" charset="0"/>
        </a:defRPr>
      </a:lvl5pPr>
      <a:lvl6pPr marL="609570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1219140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82870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2438278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1pPr>
      <a:lvl2pPr marL="989013" indent="-3794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2pPr>
      <a:lvl3pPr marL="1522413" indent="-3032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3pPr>
      <a:lvl4pPr marL="2132013" indent="-3032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4pPr>
      <a:lvl5pPr marL="2741613" indent="-3032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5pPr>
      <a:lvl6pPr marL="335263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14" tIns="60957" rIns="121914" bIns="60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62025"/>
            <a:ext cx="8229600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Helvetica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pitchFamily="34" charset="0"/>
          <a:ea typeface="ＭＳ Ｐゴシック" charset="0"/>
        </a:defRPr>
      </a:lvl5pPr>
      <a:lvl6pPr marL="60957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121914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82870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2438278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Helvetica" pitchFamily="34" charset="0"/>
          <a:ea typeface="ＭＳ Ｐゴシック" charset="0"/>
          <a:cs typeface="+mn-cs"/>
        </a:defRPr>
      </a:lvl5pPr>
      <a:lvl6pPr marL="335263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gilescrumguide.com/blog/files/Use-Tuckmans-Model-of-Team-Dynamic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Group Work 1 – Group 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Learning Development</a:t>
            </a:r>
          </a:p>
        </p:txBody>
      </p:sp>
    </p:spTree>
    <p:extLst>
      <p:ext uri="{BB962C8B-B14F-4D97-AF65-F5344CB8AC3E}">
        <p14:creationId xmlns:p14="http://schemas.microsoft.com/office/powerpoint/2010/main" val="863367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GB" sz="2400" dirty="0"/>
              <a:t>To identify a stage of group formation to connect to existing group work experience </a:t>
            </a:r>
          </a:p>
          <a:p>
            <a:pPr lvl="0">
              <a:lnSpc>
                <a:spcPct val="150000"/>
              </a:lnSpc>
            </a:pPr>
            <a:r>
              <a:rPr lang="en-GB" sz="2400" dirty="0"/>
              <a:t>To reflect on how students interact in a group setting and the different dynamics present </a:t>
            </a:r>
          </a:p>
          <a:p>
            <a:pPr lvl="0">
              <a:lnSpc>
                <a:spcPct val="150000"/>
              </a:lnSpc>
            </a:pPr>
            <a:r>
              <a:rPr lang="en-GB" sz="2400" dirty="0"/>
              <a:t>To review the skills developed through group work</a:t>
            </a:r>
          </a:p>
        </p:txBody>
      </p:sp>
    </p:spTree>
    <p:extLst>
      <p:ext uri="{BB962C8B-B14F-4D97-AF65-F5344CB8AC3E}">
        <p14:creationId xmlns:p14="http://schemas.microsoft.com/office/powerpoint/2010/main" val="346118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7516727-F338-42A3-BBD1-8A7E638072D9}"/>
              </a:ext>
            </a:extLst>
          </p:cNvPr>
          <p:cNvSpPr/>
          <p:nvPr/>
        </p:nvSpPr>
        <p:spPr>
          <a:xfrm>
            <a:off x="324678" y="146808"/>
            <a:ext cx="8362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tx2"/>
                </a:solidFill>
                <a:latin typeface="Helvetica" pitchFamily="34" charset="0"/>
                <a:ea typeface="ＭＳ Ｐゴシック" charset="0"/>
                <a:cs typeface="+mj-cs"/>
              </a:rPr>
              <a:t>Tuckman’s (1965) ‘forming–storming–</a:t>
            </a:r>
          </a:p>
          <a:p>
            <a:pPr algn="ctr"/>
            <a:r>
              <a:rPr lang="en-GB" sz="2800" dirty="0">
                <a:solidFill>
                  <a:schemeClr val="tx2"/>
                </a:solidFill>
                <a:latin typeface="Helvetica" pitchFamily="34" charset="0"/>
                <a:ea typeface="ＭＳ Ｐゴシック" charset="0"/>
                <a:cs typeface="+mj-cs"/>
              </a:rPr>
              <a:t>norming–performing’ model.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D3165-3171-418C-9A4D-588B10169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B5D7A1-8FD9-446A-88AF-D11F4096D5C2}"/>
              </a:ext>
            </a:extLst>
          </p:cNvPr>
          <p:cNvSpPr/>
          <p:nvPr/>
        </p:nvSpPr>
        <p:spPr>
          <a:xfrm>
            <a:off x="1113183" y="1437861"/>
            <a:ext cx="3458817" cy="199113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2"/>
                </a:solidFill>
              </a:rPr>
              <a:t>Forming</a:t>
            </a:r>
            <a:endParaRPr lang="en-GB" sz="2000" b="1" dirty="0">
              <a:solidFill>
                <a:schemeClr val="bg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Questioning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Socialising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Displaying eagerness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Establishing group identity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B27D91-2AC1-4B45-8720-1BFB4DFBB192}"/>
              </a:ext>
            </a:extLst>
          </p:cNvPr>
          <p:cNvSpPr/>
          <p:nvPr/>
        </p:nvSpPr>
        <p:spPr>
          <a:xfrm>
            <a:off x="4572000" y="1437861"/>
            <a:ext cx="3458817" cy="19911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800" b="1" dirty="0">
                <a:solidFill>
                  <a:schemeClr val="bg2"/>
                </a:solidFill>
              </a:rPr>
              <a:t>Storming</a:t>
            </a:r>
            <a:endParaRPr lang="en-GB" sz="2000" b="1" dirty="0">
              <a:solidFill>
                <a:schemeClr val="bg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Resistance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Conflict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Competition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Lack of participation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841A4F-EE1B-49BB-A9B9-939166890239}"/>
              </a:ext>
            </a:extLst>
          </p:cNvPr>
          <p:cNvSpPr/>
          <p:nvPr/>
        </p:nvSpPr>
        <p:spPr>
          <a:xfrm>
            <a:off x="1113183" y="3429000"/>
            <a:ext cx="3458817" cy="199113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2"/>
                </a:solidFill>
              </a:rPr>
              <a:t>Norming</a:t>
            </a:r>
            <a:endParaRPr lang="en-GB" sz="2000" b="1" dirty="0">
              <a:solidFill>
                <a:schemeClr val="bg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Reconciliation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Relief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Engagement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2"/>
                </a:solidFill>
              </a:rPr>
              <a:t>Group cohesion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3A7123-4029-4D36-BCD9-DCEB40E0A118}"/>
              </a:ext>
            </a:extLst>
          </p:cNvPr>
          <p:cNvSpPr/>
          <p:nvPr/>
        </p:nvSpPr>
        <p:spPr>
          <a:xfrm>
            <a:off x="4571999" y="3429000"/>
            <a:ext cx="3458817" cy="19911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Performing</a:t>
            </a:r>
            <a:endParaRPr lang="en-GB" sz="18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Healthy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Working as a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Interdependent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Balancing task with processes</a:t>
            </a:r>
          </a:p>
        </p:txBody>
      </p:sp>
    </p:spTree>
    <p:extLst>
      <p:ext uri="{BB962C8B-B14F-4D97-AF65-F5344CB8AC3E}">
        <p14:creationId xmlns:p14="http://schemas.microsoft.com/office/powerpoint/2010/main" val="4248997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EEAC2-890C-4713-A51B-60511AAA7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18F49-5D9B-4658-A30C-1E97FB4FD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2400" dirty="0"/>
              <a:t>Think about – and discuss in your pair or group –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dirty="0"/>
              <a:t>an experience of ‘forming’ within a group context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41638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EEAC2-890C-4713-A51B-60511AAA7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18F49-5D9B-4658-A30C-1E97FB4FD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sz="2400" dirty="0"/>
              <a:t>What skills do you think you developed from these experiences?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dirty="0"/>
              <a:t>What did you notice about the dynamics of the group?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1500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18F49-5D9B-4658-A30C-1E97FB4FD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en-GB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/>
              <a:t>How might you improve your group experiences in the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/>
              <a:t> future and form a group more cohesively and effectively?</a:t>
            </a:r>
            <a:endParaRPr lang="en-GB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A84941-201F-4E4F-8E7F-0CA31F05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650"/>
          </a:xfrm>
        </p:spPr>
        <p:txBody>
          <a:bodyPr/>
          <a:lstStyle/>
          <a:p>
            <a:r>
              <a:rPr lang="en-GB" dirty="0"/>
              <a:t>Looking ahead…</a:t>
            </a:r>
          </a:p>
        </p:txBody>
      </p:sp>
    </p:spTree>
    <p:extLst>
      <p:ext uri="{BB962C8B-B14F-4D97-AF65-F5344CB8AC3E}">
        <p14:creationId xmlns:p14="http://schemas.microsoft.com/office/powerpoint/2010/main" val="2778065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9B313-D944-4E27-B9F8-2DD9C5BF1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References</a:t>
            </a:r>
            <a:r>
              <a:rPr lang="en-GB" dirty="0"/>
              <a:t>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32296-BD28-4C3C-82B1-E3CA298A0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Agile Scrum Guide (2018), ‘Use Tuckman’s Model of Team Dynamics’, 5 February 2018. Available at: </a:t>
            </a:r>
            <a:r>
              <a:rPr lang="en-GB" dirty="0">
                <a:hlinkClick r:id="rId2"/>
              </a:rPr>
              <a:t>https://agilescrumguide.com/blog/files/Use-Tuckmans-Model-of-Team-Dynamics.html</a:t>
            </a:r>
            <a:r>
              <a:rPr lang="en-GB" dirty="0"/>
              <a:t> (Accessed: 28 April 2020)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Tuckman, B.W. (1965) ‘Developmental sequence in small groups’, </a:t>
            </a:r>
            <a:r>
              <a:rPr lang="en-GB" i="1" dirty="0"/>
              <a:t>Psychological Bulletin</a:t>
            </a:r>
            <a:r>
              <a:rPr lang="en-GB" dirty="0"/>
              <a:t>, 65(6), pp. 384–399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413254"/>
      </p:ext>
    </p:extLst>
  </p:cSld>
  <p:clrMapOvr>
    <a:masterClrMapping/>
  </p:clrMapOvr>
</p:sld>
</file>

<file path=ppt/theme/theme1.xml><?xml version="1.0" encoding="utf-8"?>
<a:theme xmlns:a="http://schemas.openxmlformats.org/drawingml/2006/main" name="LSBU Presentation Master Template (April 2016)_4 3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6a_presentation_template_generic" id="{550BFBF1-6A6E-4686-9F78-84A4C2F874EA}" vid="{D3BD93C7-5F08-4602-BAC7-3D7E0C143559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6a_presentation_template_generic" id="{550BFBF1-6A6E-4686-9F78-84A4C2F874EA}" vid="{C6912184-D11E-4755-A2D4-B7CC4CD1DAC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4F3695C7650444B0CB880FC308F8A6" ma:contentTypeVersion="10" ma:contentTypeDescription="Create a new document." ma:contentTypeScope="" ma:versionID="23512a70f720ec4aba1734c7df852699">
  <xsd:schema xmlns:xsd="http://www.w3.org/2001/XMLSchema" xmlns:xs="http://www.w3.org/2001/XMLSchema" xmlns:p="http://schemas.microsoft.com/office/2006/metadata/properties" xmlns:ns2="c8ec75c2-b801-4d96-84f6-50042ddea6c0" targetNamespace="http://schemas.microsoft.com/office/2006/metadata/properties" ma:root="true" ma:fieldsID="6b569a7b20525cb1f4080f4edd5ebf3a" ns2:_="">
    <xsd:import namespace="c8ec75c2-b801-4d96-84f6-50042ddea6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75c2-b801-4d96-84f6-50042ddea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DC96FE-B88B-42C9-A435-57FF5A27454E}"/>
</file>

<file path=customXml/itemProps2.xml><?xml version="1.0" encoding="utf-8"?>
<ds:datastoreItem xmlns:ds="http://schemas.openxmlformats.org/officeDocument/2006/customXml" ds:itemID="{C0112DAE-CE95-4324-B1BB-A9EA2EEC9359}"/>
</file>

<file path=customXml/itemProps3.xml><?xml version="1.0" encoding="utf-8"?>
<ds:datastoreItem xmlns:ds="http://schemas.openxmlformats.org/officeDocument/2006/customXml" ds:itemID="{4C984292-A9B5-4E36-BCDF-CB38DB4B714E}"/>
</file>

<file path=docProps/app.xml><?xml version="1.0" encoding="utf-8"?>
<Properties xmlns="http://schemas.openxmlformats.org/officeDocument/2006/extended-properties" xmlns:vt="http://schemas.openxmlformats.org/officeDocument/2006/docPropsVTypes">
  <Template>LSBU Generi Template</Template>
  <TotalTime>31962</TotalTime>
  <Words>231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</vt:lpstr>
      <vt:lpstr>LSBU Presentation Master Template (April 2016)_4 3 </vt:lpstr>
      <vt:lpstr>1_Office Theme</vt:lpstr>
      <vt:lpstr>Group Work 1 – Group Formation</vt:lpstr>
      <vt:lpstr>Learning outcomes</vt:lpstr>
      <vt:lpstr>PowerPoint Presentation</vt:lpstr>
      <vt:lpstr>Task 1</vt:lpstr>
      <vt:lpstr>Task 2</vt:lpstr>
      <vt:lpstr>Looking ahead…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of Applied Sciences Exploring Real World Psychology  Group Work</dc:title>
  <dc:creator>Thomas, Pamela 8</dc:creator>
  <cp:lastModifiedBy>Lambe, Simon E</cp:lastModifiedBy>
  <cp:revision>63</cp:revision>
  <cp:lastPrinted>2016-05-27T14:06:45Z</cp:lastPrinted>
  <dcterms:created xsi:type="dcterms:W3CDTF">2017-01-25T14:46:45Z</dcterms:created>
  <dcterms:modified xsi:type="dcterms:W3CDTF">2020-05-07T10:32:56Z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0x010100DD4F3695C7650444B0CB880FC308F8A6</vt:lpwstr>
  </property>
</Properties>
</file>