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92" r:id="rId20"/>
    <p:sldId id="293" r:id="rId21"/>
    <p:sldId id="294" r:id="rId22"/>
    <p:sldId id="295"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9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creen" id="{FBD78806-4F37-49F4-99FE-95E32308628C}">
          <p14:sldIdLst>
            <p14:sldId id="256"/>
          </p14:sldIdLst>
        </p14:section>
        <p14:section name="Probabilities from the Normal distribution" id="{FEFDFD62-94E6-49DD-BEAD-7E6A99DC3DBE}">
          <p14:sldIdLst>
            <p14:sldId id="257"/>
            <p14:sldId id="258"/>
            <p14:sldId id="259"/>
            <p14:sldId id="260"/>
            <p14:sldId id="261"/>
          </p14:sldIdLst>
        </p14:section>
        <p14:section name="Method 1 Mobile Phone App" id="{0B545A5B-CDC9-44ED-9105-FDFB65920D10}">
          <p14:sldIdLst>
            <p14:sldId id="262"/>
            <p14:sldId id="263"/>
            <p14:sldId id="264"/>
            <p14:sldId id="265"/>
          </p14:sldIdLst>
        </p14:section>
        <p14:section name="Method 2 Computer Software" id="{C36C8FD2-A69C-4EBC-9CDF-4C05E2C6EDCF}">
          <p14:sldIdLst>
            <p14:sldId id="266"/>
            <p14:sldId id="267"/>
            <p14:sldId id="268"/>
            <p14:sldId id="269"/>
          </p14:sldIdLst>
        </p14:section>
        <p14:section name="Method 3 Ask the Internet" id="{B31E7891-61DD-44BD-AD3C-4A9C126096B6}">
          <p14:sldIdLst>
            <p14:sldId id="270"/>
            <p14:sldId id="271"/>
            <p14:sldId id="272"/>
            <p14:sldId id="273"/>
          </p14:sldIdLst>
        </p14:section>
        <p14:section name="Method 4 Graphics Calculator" id="{7BFE1719-060A-4AFC-8CB5-079FD820377B}">
          <p14:sldIdLst>
            <p14:sldId id="292"/>
            <p14:sldId id="293"/>
            <p14:sldId id="294"/>
            <p14:sldId id="295"/>
          </p14:sldIdLst>
        </p14:section>
        <p14:section name="Method 5 Statistical Tables" id="{ED159268-782F-46A7-9924-9377930538C8}">
          <p14:sldIdLst>
            <p14:sldId id="274"/>
            <p14:sldId id="275"/>
            <p14:sldId id="276"/>
            <p14:sldId id="277"/>
            <p14:sldId id="278"/>
            <p14:sldId id="279"/>
            <p14:sldId id="280"/>
            <p14:sldId id="281"/>
            <p14:sldId id="282"/>
            <p14:sldId id="283"/>
            <p14:sldId id="284"/>
            <p14:sldId id="285"/>
            <p14:sldId id="286"/>
            <p14:sldId id="287"/>
          </p14:sldIdLst>
        </p14:section>
        <p14:section name="Activity" id="{00574A07-1D06-4E9A-B35D-5CEB6AFC6E69}">
          <p14:sldIdLst>
            <p14:sldId id="288"/>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800000"/>
    <a:srgbClr val="0000FF"/>
    <a:srgbClr val="00FF00"/>
    <a:srgbClr val="FF00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71" autoAdjust="0"/>
    <p:restoredTop sz="94660"/>
  </p:normalViewPr>
  <p:slideViewPr>
    <p:cSldViewPr>
      <p:cViewPr varScale="1">
        <p:scale>
          <a:sx n="42" d="100"/>
          <a:sy n="42" d="100"/>
        </p:scale>
        <p:origin x="54" y="15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74E4F8-3B89-445A-9C75-348164CF6DFE}"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373672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74E4F8-3B89-445A-9C75-348164CF6DFE}"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207763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74E4F8-3B89-445A-9C75-348164CF6DFE}"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245751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74E4F8-3B89-445A-9C75-348164CF6DFE}"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363524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74E4F8-3B89-445A-9C75-348164CF6DFE}"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2612241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74E4F8-3B89-445A-9C75-348164CF6DFE}" type="datetimeFigureOut">
              <a:rPr lang="en-GB" smtClean="0"/>
              <a:t>09/12/2019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4192539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74E4F8-3B89-445A-9C75-348164CF6DFE}" type="datetimeFigureOut">
              <a:rPr lang="en-GB" smtClean="0"/>
              <a:t>09/12/2019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4181866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74E4F8-3B89-445A-9C75-348164CF6DFE}" type="datetimeFigureOut">
              <a:rPr lang="en-GB" smtClean="0"/>
              <a:t>09/12/2019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108777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4E4F8-3B89-445A-9C75-348164CF6DFE}" type="datetimeFigureOut">
              <a:rPr lang="en-GB" smtClean="0"/>
              <a:t>09/12/2019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62592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4E4F8-3B89-445A-9C75-348164CF6DFE}" type="datetimeFigureOut">
              <a:rPr lang="en-GB" smtClean="0"/>
              <a:t>09/12/2019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343692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4E4F8-3B89-445A-9C75-348164CF6DFE}" type="datetimeFigureOut">
              <a:rPr lang="en-GB" smtClean="0"/>
              <a:t>09/12/2019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4E3D3A-7F86-4CC7-822F-DA8CF3286212}" type="slidenum">
              <a:rPr lang="en-GB" smtClean="0"/>
              <a:t>‹#›</a:t>
            </a:fld>
            <a:endParaRPr lang="en-GB"/>
          </a:p>
        </p:txBody>
      </p:sp>
    </p:spTree>
    <p:extLst>
      <p:ext uri="{BB962C8B-B14F-4D97-AF65-F5344CB8AC3E}">
        <p14:creationId xmlns:p14="http://schemas.microsoft.com/office/powerpoint/2010/main" val="356550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4E4F8-3B89-445A-9C75-348164CF6DFE}" type="datetimeFigureOut">
              <a:rPr lang="en-GB" smtClean="0"/>
              <a:t>09/12/2019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E3D3A-7F86-4CC7-822F-DA8CF3286212}" type="slidenum">
              <a:rPr lang="en-GB" smtClean="0"/>
              <a:t>‹#›</a:t>
            </a:fld>
            <a:endParaRPr lang="en-GB"/>
          </a:p>
        </p:txBody>
      </p:sp>
    </p:spTree>
    <p:extLst>
      <p:ext uri="{BB962C8B-B14F-4D97-AF65-F5344CB8AC3E}">
        <p14:creationId xmlns:p14="http://schemas.microsoft.com/office/powerpoint/2010/main" val="81136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19.jpeg" Type="http://schemas.openxmlformats.org/officeDocument/2006/relationships/image"/><Relationship Id="rId2" Target="../media/image18.png" Type="http://schemas.openxmlformats.org/officeDocument/2006/relationships/image"/><Relationship Id="rId1" Target="../slideLayouts/slideLayout2.xml" Type="http://schemas.openxmlformats.org/officeDocument/2006/relationships/slideLayout"/><Relationship Id="rId4" Target="../media/image20.jpeg" Type="http://schemas.openxmlformats.org/officeDocument/2006/relationships/image"/></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arget="../media/image31.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arget="../media/image33.jpeg" Type="http://schemas.openxmlformats.org/officeDocument/2006/relationships/image"/><Relationship Id="rId2" Target="../media/image32.png" Type="http://schemas.openxmlformats.org/officeDocument/2006/relationships/imag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3" Target="../media/image35.jpeg" Type="http://schemas.openxmlformats.org/officeDocument/2006/relationships/image"/><Relationship Id="rId2" Target="../media/image34.png" Type="http://schemas.openxmlformats.org/officeDocument/2006/relationships/image"/><Relationship Id="rId1" Target="../slideLayouts/slideLayout2.xml" Type="http://schemas.openxmlformats.org/officeDocument/2006/relationships/slideLayout"/><Relationship Id="rId4" Target="../media/image36.jpeg" Type="http://schemas.openxmlformats.org/officeDocument/2006/relationships/image"/></Relationships>
</file>

<file path=ppt/slides/_rels/slide22.xml.rels><?xml version="1.0" encoding="UTF-8" standalone="yes" ?><Relationships xmlns="http://schemas.openxmlformats.org/package/2006/relationships"><Relationship Id="rId3" Target="../media/image38.jpeg" Type="http://schemas.openxmlformats.org/officeDocument/2006/relationships/image"/><Relationship Id="rId2" Target="../media/image37.png" Type="http://schemas.openxmlformats.org/officeDocument/2006/relationships/image"/><Relationship Id="rId1" Target="../slideLayouts/slideLayout2.xml" Type="http://schemas.openxmlformats.org/officeDocument/2006/relationships/slideLayout"/><Relationship Id="rId4" Target="../media/image39.jpeg" Type="http://schemas.openxmlformats.org/officeDocument/2006/relationships/image"/></Relationships>
</file>

<file path=ppt/slides/_rels/slide23.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arget="../media/image40.jpeg" Type="http://schemas.openxmlformats.org/officeDocument/2006/relationships/image"/><Relationship Id="rId1" Target="../slideLayouts/slideLayout2.xml" Type="http://schemas.openxmlformats.org/officeDocument/2006/relationships/slideLayout"/></Relationships>
</file>

<file path=ppt/slides/_rels/slide29.xml.rels><?xml version="1.0" encoding="UTF-8" standalone="yes" ?><Relationships xmlns="http://schemas.openxmlformats.org/package/2006/relationships"><Relationship Id="rId2" Target="../media/image41.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arget="../media/image42.jpeg" Type="http://schemas.openxmlformats.org/officeDocument/2006/relationships/image"/><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3" Target="../media/image43.jpeg" Type="http://schemas.openxmlformats.org/officeDocument/2006/relationships/image"/><Relationship Id="rId2" Target="../media/image390.png" Type="http://schemas.openxmlformats.org/officeDocument/2006/relationships/image"/><Relationship Id="rId1" Target="../slideLayouts/slideLayout2.xml" Type="http://schemas.openxmlformats.org/officeDocument/2006/relationships/slideLayout"/></Relationships>
</file>

<file path=ppt/slides/_rels/slide32.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arget="../media/image40.jpeg" Type="http://schemas.openxmlformats.org/officeDocument/2006/relationships/image"/><Relationship Id="rId2" Target="../media/image420.png" Type="http://schemas.openxmlformats.org/officeDocument/2006/relationships/image"/><Relationship Id="rId1" Target="../slideLayouts/slideLayout2.xml" Type="http://schemas.openxmlformats.org/officeDocument/2006/relationships/slideLayout"/></Relationships>
</file>

<file path=ppt/slides/_rels/slide34.xml.rels><?xml version="1.0" encoding="UTF-8" standalone="yes" ?><Relationships xmlns="http://schemas.openxmlformats.org/package/2006/relationships"><Relationship Id="rId3" Target="../media/image41.jpeg" Type="http://schemas.openxmlformats.org/officeDocument/2006/relationships/image"/><Relationship Id="rId2" Target="../media/image430.png" Type="http://schemas.openxmlformats.org/officeDocument/2006/relationships/image"/><Relationship Id="rId1" Target="../slideLayouts/slideLayout2.xml" Type="http://schemas.openxmlformats.org/officeDocument/2006/relationships/slideLayout"/></Relationships>
</file>

<file path=ppt/slides/_rels/slide35.xml.rels><?xml version="1.0" encoding="UTF-8" standalone="yes" ?><Relationships xmlns="http://schemas.openxmlformats.org/package/2006/relationships"><Relationship Id="rId3" Target="../media/image42.jpeg" Type="http://schemas.openxmlformats.org/officeDocument/2006/relationships/image"/><Relationship Id="rId2" Target="../media/image44.png" Type="http://schemas.openxmlformats.org/officeDocument/2006/relationships/image"/><Relationship Id="rId1" Target="../slideLayouts/slideLayout2.xml" Type="http://schemas.openxmlformats.org/officeDocument/2006/relationships/slideLayout"/></Relationships>
</file>

<file path=ppt/slides/_rels/slide36.xml.rels><?xml version="1.0" encoding="UTF-8" standalone="yes" ?><Relationships xmlns="http://schemas.openxmlformats.org/package/2006/relationships"><Relationship Id="rId3" Target="../media/image43.jpeg" Type="http://schemas.openxmlformats.org/officeDocument/2006/relationships/image"/><Relationship Id="rId2" Target="../media/image45.png" Type="http://schemas.openxmlformats.org/officeDocument/2006/relationships/image"/><Relationship Id="rId1" Target="../slideLayouts/slideLayout2.xml" Type="http://schemas.openxmlformats.org/officeDocument/2006/relationships/slideLayout"/></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arget="../media/image13.jpeg" Type="http://schemas.openxmlformats.org/officeDocument/2006/relationships/image"/><Relationship Id="rId2" Target="../media/image12.png" Type="http://schemas.openxmlformats.org/officeDocument/2006/relationships/image"/><Relationship Id="rId1" Target="../slideLayouts/slideLayout2.xml" Type="http://schemas.openxmlformats.org/officeDocument/2006/relationships/slideLayout"/><Relationship Id="rId4" Target="../media/image14.png" Type="http://schemas.openxmlformats.org/officeDocument/2006/relationships/image"/></Relationships>
</file>

<file path=ppt/slides/_rels/slide9.xml.rels><?xml version="1.0" encoding="UTF-8" standalone="yes" ?><Relationships xmlns="http://schemas.openxmlformats.org/package/2006/relationships"><Relationship Id="rId3" Target="../media/image16.jpeg" Type="http://schemas.openxmlformats.org/officeDocument/2006/relationships/image"/><Relationship Id="rId2" Target="../media/image15.png" Type="http://schemas.openxmlformats.org/officeDocument/2006/relationships/image"/><Relationship Id="rId1" Target="../slideLayouts/slideLayout2.xml" Type="http://schemas.openxmlformats.org/officeDocument/2006/relationships/slideLayout"/><Relationship Id="rId4" Target="../media/image17.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Calculating Probabilities with the Normal </a:t>
            </a:r>
            <a:r>
              <a:rPr lang="en-GB" dirty="0" smtClean="0"/>
              <a:t>distribution</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947467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8640"/>
                <a:ext cx="8229600" cy="5937523"/>
              </a:xfrm>
            </p:spPr>
            <p:txBody>
              <a:bodyPr>
                <a:normAutofit fontScale="77500" lnSpcReduction="20000"/>
              </a:bodyPr>
              <a:lstStyle/>
              <a:p>
                <a:pPr marL="0" indent="0">
                  <a:buNone/>
                </a:pPr>
                <a:r>
                  <a:rPr lang="en-GB" dirty="0"/>
                  <a:t>Since the app can only provide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&gt;</m:t>
                            </m:r>
                            <m:r>
                              <a:rPr lang="en-GB" i="1">
                                <a:latin typeface="Cambria Math" panose="02040503050406030204" pitchFamily="18" charset="0"/>
                              </a:rPr>
                              <m:t>𝑥</m:t>
                            </m:r>
                          </m:e>
                        </m:d>
                      </m:e>
                    </m:func>
                  </m:oMath>
                </a14:m>
                <a:r>
                  <a:rPr lang="en-GB" dirty="0"/>
                  <a:t>, we need to slightly manipulate the probability we are after. We note that</a:t>
                </a:r>
                <a14:m>
                  <m:oMath xmlns:m="http://schemas.openxmlformats.org/officeDocument/2006/math">
                    <m:r>
                      <a:rPr lang="en-GB">
                        <a:latin typeface="Cambria Math" panose="02040503050406030204" pitchFamily="18" charset="0"/>
                      </a:rPr>
                      <m:t> </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2&lt;</m:t>
                            </m:r>
                            <m:r>
                              <a:rPr lang="en-GB" i="1">
                                <a:latin typeface="Cambria Math" panose="02040503050406030204" pitchFamily="18" charset="0"/>
                              </a:rPr>
                              <m:t>𝑋</m:t>
                            </m:r>
                            <m:r>
                              <a:rPr lang="en-GB" i="1">
                                <a:latin typeface="Cambria Math" panose="02040503050406030204" pitchFamily="18" charset="0"/>
                              </a:rPr>
                              <m:t>&lt;5</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&gt;2</m:t>
                            </m:r>
                          </m:e>
                        </m:d>
                      </m:e>
                    </m:func>
                    <m:r>
                      <a:rPr lang="en-GB" i="1">
                        <a:latin typeface="Cambria Math" panose="02040503050406030204" pitchFamily="18" charset="0"/>
                      </a:rPr>
                      <m:t>−</m:t>
                    </m:r>
                    <m:r>
                      <m:rPr>
                        <m:sty m:val="p"/>
                      </m:rPr>
                      <a:rPr lang="en-GB">
                        <a:latin typeface="Cambria Math" panose="02040503050406030204" pitchFamily="18" charset="0"/>
                      </a:rPr>
                      <m:t>Pr</m:t>
                    </m:r>
                    <m:r>
                      <a:rPr lang="en-GB" i="1">
                        <a:latin typeface="Cambria Math" panose="02040503050406030204" pitchFamily="18" charset="0"/>
                      </a:rPr>
                      <m:t>(</m:t>
                    </m:r>
                    <m:r>
                      <a:rPr lang="en-GB" i="1">
                        <a:latin typeface="Cambria Math" panose="02040503050406030204" pitchFamily="18" charset="0"/>
                      </a:rPr>
                      <m:t>𝑋</m:t>
                    </m:r>
                    <m:r>
                      <a:rPr lang="en-GB" i="1">
                        <a:latin typeface="Cambria Math" panose="02040503050406030204" pitchFamily="18" charset="0"/>
                      </a:rPr>
                      <m:t>&gt;5)</m:t>
                    </m:r>
                  </m:oMath>
                </a14:m>
                <a:r>
                  <a:rPr lang="en-GB" dirty="0"/>
                  <a:t>. These two </a:t>
                </a:r>
                <a:r>
                  <a:rPr lang="en-GB" dirty="0" smtClean="0"/>
                  <a:t>probabilities </a:t>
                </a:r>
                <a:r>
                  <a:rPr lang="en-GB" dirty="0"/>
                  <a:t>can now be </a:t>
                </a:r>
                <a:r>
                  <a:rPr lang="en-GB" dirty="0" smtClean="0"/>
                  <a:t>found </a:t>
                </a:r>
                <a:r>
                  <a:rPr lang="en-GB" dirty="0"/>
                  <a:t>with the app</a:t>
                </a:r>
                <a:r>
                  <a:rPr lang="en-GB" dirty="0" smtClean="0"/>
                  <a:t>.</a:t>
                </a:r>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a:p>
                <a:pPr marL="0" indent="0">
                  <a:buNone/>
                </a:pPr>
                <a:r>
                  <a:rPr lang="en-GB" dirty="0"/>
                  <a:t>Using these value, we are able to complete the calculation.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2&lt;</m:t>
                            </m:r>
                            <m:r>
                              <a:rPr lang="en-GB" i="1">
                                <a:latin typeface="Cambria Math" panose="02040503050406030204" pitchFamily="18" charset="0"/>
                              </a:rPr>
                              <m:t>𝑋</m:t>
                            </m:r>
                            <m:r>
                              <a:rPr lang="en-GB" i="1">
                                <a:latin typeface="Cambria Math" panose="02040503050406030204" pitchFamily="18" charset="0"/>
                              </a:rPr>
                              <m:t>&lt;5</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&gt;2</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&gt;5</m:t>
                            </m:r>
                          </m:e>
                        </m:d>
                      </m:e>
                    </m:func>
                    <m:r>
                      <a:rPr lang="en-GB" i="1">
                        <a:latin typeface="Cambria Math" panose="02040503050406030204" pitchFamily="18" charset="0"/>
                      </a:rPr>
                      <m:t>≈0.84134−0.02275=0.81859</m:t>
                    </m:r>
                  </m:oMath>
                </a14:m>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8640"/>
                <a:ext cx="8229600" cy="5937523"/>
              </a:xfrm>
              <a:blipFill>
                <a:blip r:embed="rId2"/>
                <a:stretch>
                  <a:fillRect l="-1185" t="-6571" r="-1259"/>
                </a:stretch>
              </a:blipFill>
            </p:spPr>
            <p:txBody>
              <a:bodyPr/>
              <a:lstStyle/>
              <a:p>
                <a:r>
                  <a:rPr lang="en-GB">
                    <a:noFill/>
                  </a:rPr>
                  <a:t> </a:t>
                </a:r>
              </a:p>
            </p:txBody>
          </p:sp>
        </mc:Fallback>
      </mc:AlternateContent>
      <p:pic>
        <p:nvPicPr>
          <p:cNvPr id="4" name="Picture 3"/>
          <p:cNvPicPr/>
          <p:nvPr/>
        </p:nvPicPr>
        <p:blipFill>
          <a:blip r:embed="rId3"/>
          <a:stretch>
            <a:fillRect/>
          </a:stretch>
        </p:blipFill>
        <p:spPr>
          <a:xfrm>
            <a:off x="1979712" y="1472673"/>
            <a:ext cx="2016224" cy="3451371"/>
          </a:xfrm>
          <a:prstGeom prst="rect">
            <a:avLst/>
          </a:prstGeom>
        </p:spPr>
      </p:pic>
      <p:pic>
        <p:nvPicPr>
          <p:cNvPr id="5" name="Picture 4"/>
          <p:cNvPicPr/>
          <p:nvPr/>
        </p:nvPicPr>
        <p:blipFill>
          <a:blip r:embed="rId4"/>
          <a:stretch>
            <a:fillRect/>
          </a:stretch>
        </p:blipFill>
        <p:spPr>
          <a:xfrm>
            <a:off x="4788024" y="1472673"/>
            <a:ext cx="2016224" cy="3473914"/>
          </a:xfrm>
          <a:prstGeom prst="rect">
            <a:avLst/>
          </a:prstGeom>
        </p:spPr>
      </p:pic>
    </p:spTree>
    <p:extLst>
      <p:ext uri="{BB962C8B-B14F-4D97-AF65-F5344CB8AC3E}">
        <p14:creationId xmlns:p14="http://schemas.microsoft.com/office/powerpoint/2010/main" val="3007063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Method 2 Computer </a:t>
            </a:r>
            <a:r>
              <a:rPr lang="en-GB" dirty="0" smtClean="0"/>
              <a:t>Software</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a:t>There any many specific mathematical and statistical software </a:t>
            </a:r>
            <a:r>
              <a:rPr lang="en-GB" dirty="0" smtClean="0"/>
              <a:t>packages </a:t>
            </a:r>
            <a:r>
              <a:rPr lang="en-GB" dirty="0"/>
              <a:t>such as R, SPSS, Minitab, </a:t>
            </a:r>
            <a:r>
              <a:rPr lang="en-GB" dirty="0" err="1"/>
              <a:t>Matlab</a:t>
            </a:r>
            <a:r>
              <a:rPr lang="en-GB" dirty="0"/>
              <a:t>, </a:t>
            </a:r>
            <a:r>
              <a:rPr lang="en-GB" dirty="0" err="1"/>
              <a:t>GeoGebra</a:t>
            </a:r>
            <a:r>
              <a:rPr lang="en-GB" dirty="0"/>
              <a:t>, </a:t>
            </a:r>
            <a:r>
              <a:rPr lang="en-GB" dirty="0" err="1"/>
              <a:t>etc</a:t>
            </a:r>
            <a:r>
              <a:rPr lang="en-GB" dirty="0"/>
              <a:t>, that can provide probability calculations for the Normal distribution. Some are free, some will be available under licences to your university, but others will require a purchase.</a:t>
            </a:r>
          </a:p>
          <a:p>
            <a:endParaRPr lang="en-GB" dirty="0"/>
          </a:p>
          <a:p>
            <a:pPr marL="0" indent="0">
              <a:buNone/>
            </a:pPr>
            <a:r>
              <a:rPr lang="en-GB" dirty="0"/>
              <a:t>An alternative to all of these is Microsoft Excel, which comes with a special function </a:t>
            </a:r>
            <a:r>
              <a:rPr lang="en-GB" dirty="0">
                <a:latin typeface="Calibri Light" panose="020F0302020204030204" pitchFamily="34" charset="0"/>
                <a:cs typeface="Calibri Light" panose="020F0302020204030204" pitchFamily="34" charset="0"/>
              </a:rPr>
              <a:t>NORMAL.DIST</a:t>
            </a:r>
            <a:r>
              <a:rPr lang="en-GB" dirty="0"/>
              <a:t>. To use this function, simply type</a:t>
            </a:r>
          </a:p>
          <a:p>
            <a:endParaRPr lang="en-GB" dirty="0"/>
          </a:p>
          <a:p>
            <a:pPr marL="0" indent="0">
              <a:buNone/>
            </a:pPr>
            <a:r>
              <a:rPr lang="en-GB" dirty="0">
                <a:latin typeface="Calibri Light" panose="020F0302020204030204" pitchFamily="34" charset="0"/>
                <a:cs typeface="Calibri Light" panose="020F0302020204030204" pitchFamily="34" charset="0"/>
              </a:rPr>
              <a:t>=NORMAL.DIST(</a:t>
            </a:r>
          </a:p>
          <a:p>
            <a:endParaRPr lang="en-GB" dirty="0"/>
          </a:p>
          <a:p>
            <a:pPr marL="0" indent="0">
              <a:buNone/>
            </a:pPr>
            <a:r>
              <a:rPr lang="en-GB" dirty="0"/>
              <a:t>into any cell of an Excel worksheet. If you’re using a recent version of Excel, it should prompt you to supply four inputs; </a:t>
            </a:r>
            <a:r>
              <a:rPr lang="en-GB" dirty="0">
                <a:latin typeface="Calibri Light" panose="020F0302020204030204" pitchFamily="34" charset="0"/>
                <a:cs typeface="Calibri Light" panose="020F0302020204030204" pitchFamily="34" charset="0"/>
              </a:rPr>
              <a:t>x</a:t>
            </a:r>
            <a:r>
              <a:rPr lang="en-GB" dirty="0"/>
              <a:t>, </a:t>
            </a:r>
            <a:r>
              <a:rPr lang="en-GB" dirty="0">
                <a:latin typeface="Calibri Light" panose="020F0302020204030204" pitchFamily="34" charset="0"/>
                <a:cs typeface="Calibri Light" panose="020F0302020204030204" pitchFamily="34" charset="0"/>
              </a:rPr>
              <a:t>mean</a:t>
            </a:r>
            <a:r>
              <a:rPr lang="en-GB" dirty="0"/>
              <a:t>, </a:t>
            </a:r>
            <a:r>
              <a:rPr lang="en-GB" dirty="0" err="1">
                <a:latin typeface="Calibri Light" panose="020F0302020204030204" pitchFamily="34" charset="0"/>
                <a:cs typeface="Calibri Light" panose="020F0302020204030204" pitchFamily="34" charset="0"/>
              </a:rPr>
              <a:t>standard_dev</a:t>
            </a:r>
            <a:r>
              <a:rPr lang="en-GB" dirty="0"/>
              <a:t>, </a:t>
            </a:r>
            <a:r>
              <a:rPr lang="en-GB" dirty="0">
                <a:latin typeface="Calibri Light" panose="020F0302020204030204" pitchFamily="34" charset="0"/>
                <a:cs typeface="Calibri Light" panose="020F0302020204030204" pitchFamily="34" charset="0"/>
              </a:rPr>
              <a:t>cumulative</a:t>
            </a:r>
            <a:r>
              <a:rPr lang="en-GB" dirty="0"/>
              <a:t>.</a:t>
            </a:r>
          </a:p>
        </p:txBody>
      </p:sp>
    </p:spTree>
    <p:extLst>
      <p:ext uri="{BB962C8B-B14F-4D97-AF65-F5344CB8AC3E}">
        <p14:creationId xmlns:p14="http://schemas.microsoft.com/office/powerpoint/2010/main" val="157601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60648"/>
                <a:ext cx="8229600" cy="5865515"/>
              </a:xfrm>
            </p:spPr>
            <p:txBody>
              <a:bodyPr>
                <a:normAutofit fontScale="62500" lnSpcReduction="20000"/>
              </a:bodyPr>
              <a:lstStyle/>
              <a:p>
                <a:pPr lvl="0"/>
                <a:endParaRPr lang="en-GB" dirty="0" smtClean="0"/>
              </a:p>
              <a:p>
                <a:pPr lvl="0"/>
                <a:endParaRPr lang="en-GB" dirty="0"/>
              </a:p>
              <a:p>
                <a:pPr lvl="0"/>
                <a:endParaRPr lang="en-GB" dirty="0" smtClean="0"/>
              </a:p>
              <a:p>
                <a:pPr lvl="0"/>
                <a:endParaRPr lang="en-GB" dirty="0"/>
              </a:p>
              <a:p>
                <a:pPr marL="0" lvl="0" indent="0">
                  <a:buNone/>
                </a:pPr>
                <a:endParaRPr lang="en-GB" dirty="0" smtClean="0"/>
              </a:p>
              <a:p>
                <a:pPr lvl="0"/>
                <a:r>
                  <a:rPr lang="en-GB" dirty="0" smtClean="0">
                    <a:latin typeface="Calibri Light" panose="020F0302020204030204" pitchFamily="34" charset="0"/>
                    <a:cs typeface="Calibri Light" panose="020F0302020204030204" pitchFamily="34" charset="0"/>
                  </a:rPr>
                  <a:t>x</a:t>
                </a:r>
                <a:r>
                  <a:rPr lang="en-GB" dirty="0" smtClean="0"/>
                  <a:t> </a:t>
                </a:r>
                <a:r>
                  <a:rPr lang="en-GB" dirty="0"/>
                  <a:t>is the value of </a:t>
                </a:r>
                <a14:m>
                  <m:oMath xmlns:m="http://schemas.openxmlformats.org/officeDocument/2006/math">
                    <m:r>
                      <a:rPr lang="en-GB" i="1">
                        <a:latin typeface="Cambria Math" panose="02040503050406030204" pitchFamily="18" charset="0"/>
                      </a:rPr>
                      <m:t>𝑋</m:t>
                    </m:r>
                  </m:oMath>
                </a14:m>
                <a:r>
                  <a:rPr lang="en-GB" dirty="0"/>
                  <a:t> that you are interested in</a:t>
                </a:r>
              </a:p>
              <a:p>
                <a:pPr lvl="0"/>
                <a:r>
                  <a:rPr lang="en-GB" dirty="0">
                    <a:latin typeface="Calibri Light" panose="020F0302020204030204" pitchFamily="34" charset="0"/>
                    <a:cs typeface="Calibri Light" panose="020F0302020204030204" pitchFamily="34" charset="0"/>
                  </a:rPr>
                  <a:t>mean</a:t>
                </a:r>
                <a:r>
                  <a:rPr lang="en-GB" dirty="0"/>
                  <a:t> is the value of the mean of </a:t>
                </a:r>
                <a14:m>
                  <m:oMath xmlns:m="http://schemas.openxmlformats.org/officeDocument/2006/math">
                    <m:r>
                      <a:rPr lang="en-GB" i="1">
                        <a:latin typeface="Cambria Math" panose="02040503050406030204" pitchFamily="18" charset="0"/>
                      </a:rPr>
                      <m:t>𝑋</m:t>
                    </m:r>
                  </m:oMath>
                </a14:m>
                <a:r>
                  <a:rPr lang="en-GB" dirty="0"/>
                  <a:t>, </a:t>
                </a:r>
                <a14:m>
                  <m:oMath xmlns:m="http://schemas.openxmlformats.org/officeDocument/2006/math">
                    <m:r>
                      <a:rPr lang="en-GB" i="1">
                        <a:latin typeface="Cambria Math" panose="02040503050406030204" pitchFamily="18" charset="0"/>
                      </a:rPr>
                      <m:t>𝜇</m:t>
                    </m:r>
                  </m:oMath>
                </a14:m>
                <a:endParaRPr lang="en-GB" dirty="0"/>
              </a:p>
              <a:p>
                <a:pPr lvl="0"/>
                <a:r>
                  <a:rPr lang="en-GB" dirty="0" err="1">
                    <a:latin typeface="Calibri Light" panose="020F0302020204030204" pitchFamily="34" charset="0"/>
                    <a:cs typeface="Calibri Light" panose="020F0302020204030204" pitchFamily="34" charset="0"/>
                  </a:rPr>
                  <a:t>standard_dev</a:t>
                </a:r>
                <a:r>
                  <a:rPr lang="en-GB" dirty="0"/>
                  <a:t> is the value of the standard deviation of </a:t>
                </a:r>
                <a14:m>
                  <m:oMath xmlns:m="http://schemas.openxmlformats.org/officeDocument/2006/math">
                    <m:r>
                      <a:rPr lang="en-GB" i="1">
                        <a:latin typeface="Cambria Math" panose="02040503050406030204" pitchFamily="18" charset="0"/>
                      </a:rPr>
                      <m:t>𝑋</m:t>
                    </m:r>
                  </m:oMath>
                </a14:m>
                <a:r>
                  <a:rPr lang="en-GB" dirty="0"/>
                  <a:t>, </a:t>
                </a:r>
                <a14:m>
                  <m:oMath xmlns:m="http://schemas.openxmlformats.org/officeDocument/2006/math">
                    <m:r>
                      <a:rPr lang="en-GB" i="1">
                        <a:latin typeface="Cambria Math" panose="02040503050406030204" pitchFamily="18" charset="0"/>
                      </a:rPr>
                      <m:t>𝜎</m:t>
                    </m:r>
                  </m:oMath>
                </a14:m>
                <a:r>
                  <a:rPr lang="en-GB" dirty="0"/>
                  <a:t>; note this is </a:t>
                </a:r>
                <a:r>
                  <a:rPr lang="en-GB" i="1" dirty="0"/>
                  <a:t>not</a:t>
                </a:r>
                <a:r>
                  <a:rPr lang="en-GB" dirty="0"/>
                  <a:t> the variance,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oMath>
                </a14:m>
                <a:endParaRPr lang="en-GB" dirty="0"/>
              </a:p>
              <a:p>
                <a:pPr lvl="0"/>
                <a:r>
                  <a:rPr lang="en-GB" dirty="0">
                    <a:latin typeface="Calibri Light" panose="020F0302020204030204" pitchFamily="34" charset="0"/>
                    <a:cs typeface="Calibri Light" panose="020F0302020204030204" pitchFamily="34" charset="0"/>
                  </a:rPr>
                  <a:t>cumulative</a:t>
                </a:r>
                <a:r>
                  <a:rPr lang="en-GB" dirty="0"/>
                  <a:t> needs to be set to </a:t>
                </a:r>
                <a:r>
                  <a:rPr lang="en-GB" dirty="0">
                    <a:latin typeface="Calibri Light" panose="020F0302020204030204" pitchFamily="34" charset="0"/>
                    <a:cs typeface="Calibri Light" panose="020F0302020204030204" pitchFamily="34" charset="0"/>
                  </a:rPr>
                  <a:t>TRUE</a:t>
                </a:r>
                <a:r>
                  <a:rPr lang="en-GB" dirty="0"/>
                  <a:t>, this produces a cumulative probability from the left tail</a:t>
                </a:r>
              </a:p>
              <a:p>
                <a:pPr marL="0" indent="0">
                  <a:buNone/>
                </a:pPr>
                <a:endParaRPr lang="en-GB" dirty="0"/>
              </a:p>
              <a:p>
                <a:pPr marL="0" indent="0">
                  <a:buNone/>
                </a:pPr>
                <a:r>
                  <a:rPr lang="en-GB" dirty="0"/>
                  <a:t>Here are some examples.</a:t>
                </a:r>
              </a:p>
              <a:p>
                <a:pPr marL="0" indent="0">
                  <a:buNone/>
                </a:pPr>
                <a:endParaRPr lang="en-GB" dirty="0"/>
              </a:p>
              <a:p>
                <a:pPr marL="0" indent="0">
                  <a:buNone/>
                </a:pPr>
                <a:r>
                  <a:rPr lang="en-GB" dirty="0">
                    <a:latin typeface="Calibri Light" panose="020F0302020204030204" pitchFamily="34" charset="0"/>
                    <a:cs typeface="Calibri Light" panose="020F0302020204030204" pitchFamily="34" charset="0"/>
                  </a:rPr>
                  <a:t>NORMAL.DIST(1,2,3,TRUE)</a:t>
                </a:r>
                <a:r>
                  <a:rPr lang="en-GB" dirty="0"/>
                  <a:t> will produce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&lt;1</m:t>
                            </m:r>
                          </m:e>
                        </m:d>
                      </m:e>
                    </m:func>
                  </m:oMath>
                </a14:m>
                <a:r>
                  <a:rPr lang="en-GB" dirty="0"/>
                  <a:t> where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 ~ </m:t>
                    </m:r>
                    <m:r>
                      <m:rPr>
                        <m:sty m:val="p"/>
                      </m:rPr>
                      <a:rPr lang="en-GB">
                        <a:latin typeface="Cambria Math" panose="02040503050406030204" pitchFamily="18" charset="0"/>
                      </a:rPr>
                      <m:t>N</m:t>
                    </m:r>
                    <m:d>
                      <m:dPr>
                        <m:ctrlPr>
                          <a:rPr lang="en-GB" i="1">
                            <a:latin typeface="Cambria Math" panose="02040503050406030204" pitchFamily="18" charset="0"/>
                          </a:rPr>
                        </m:ctrlPr>
                      </m:dPr>
                      <m:e>
                        <m:r>
                          <a:rPr lang="en-GB" i="1">
                            <a:latin typeface="Cambria Math" panose="02040503050406030204" pitchFamily="18" charset="0"/>
                          </a:rPr>
                          <m:t>2,9</m:t>
                        </m:r>
                      </m:e>
                    </m:d>
                  </m:oMath>
                </a14:m>
                <a:endParaRPr lang="en-GB" dirty="0"/>
              </a:p>
              <a:p>
                <a:pPr marL="0" indent="0">
                  <a:buNone/>
                </a:pPr>
                <a:r>
                  <a:rPr lang="en-GB" dirty="0">
                    <a:latin typeface="Calibri Light" panose="020F0302020204030204" pitchFamily="34" charset="0"/>
                    <a:cs typeface="Calibri Light" panose="020F0302020204030204" pitchFamily="34" charset="0"/>
                  </a:rPr>
                  <a:t>NORMAL.DIST(3,1,2,TRUE)</a:t>
                </a:r>
                <a:r>
                  <a:rPr lang="en-GB" dirty="0"/>
                  <a:t> will produce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&lt;3</m:t>
                            </m:r>
                          </m:e>
                        </m:d>
                      </m:e>
                    </m:func>
                  </m:oMath>
                </a14:m>
                <a:r>
                  <a:rPr lang="en-GB" dirty="0"/>
                  <a:t> where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 ~ </m:t>
                    </m:r>
                    <m:r>
                      <m:rPr>
                        <m:sty m:val="p"/>
                      </m:rPr>
                      <a:rPr lang="en-GB">
                        <a:latin typeface="Cambria Math" panose="02040503050406030204" pitchFamily="18" charset="0"/>
                      </a:rPr>
                      <m:t>N</m:t>
                    </m:r>
                    <m:d>
                      <m:dPr>
                        <m:ctrlPr>
                          <a:rPr lang="en-GB" i="1">
                            <a:latin typeface="Cambria Math" panose="02040503050406030204" pitchFamily="18" charset="0"/>
                          </a:rPr>
                        </m:ctrlPr>
                      </m:dPr>
                      <m:e>
                        <m:r>
                          <a:rPr lang="en-GB" i="1">
                            <a:latin typeface="Cambria Math" panose="02040503050406030204" pitchFamily="18" charset="0"/>
                          </a:rPr>
                          <m:t>1,4</m:t>
                        </m:r>
                      </m:e>
                    </m:d>
                  </m:oMath>
                </a14:m>
                <a:endParaRPr lang="en-GB" dirty="0"/>
              </a:p>
              <a:p>
                <a:pPr marL="0" indent="0">
                  <a:buNone/>
                </a:pPr>
                <a:r>
                  <a:rPr lang="en-GB" dirty="0">
                    <a:latin typeface="Calibri Light" panose="020F0302020204030204" pitchFamily="34" charset="0"/>
                    <a:cs typeface="Calibri Light" panose="020F0302020204030204" pitchFamily="34" charset="0"/>
                  </a:rPr>
                  <a:t>NORMAL.DIST(-2,0,1,TRUE)</a:t>
                </a:r>
                <a:r>
                  <a:rPr lang="en-GB" dirty="0"/>
                  <a:t> will produce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&lt;−2</m:t>
                            </m:r>
                          </m:e>
                        </m:d>
                      </m:e>
                    </m:func>
                  </m:oMath>
                </a14:m>
                <a:r>
                  <a:rPr lang="en-GB" dirty="0"/>
                  <a:t> where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 ~ </m:t>
                    </m:r>
                    <m:r>
                      <m:rPr>
                        <m:sty m:val="p"/>
                      </m:rPr>
                      <a:rPr lang="en-GB">
                        <a:latin typeface="Cambria Math" panose="02040503050406030204" pitchFamily="18" charset="0"/>
                      </a:rPr>
                      <m:t>N</m:t>
                    </m:r>
                    <m:d>
                      <m:dPr>
                        <m:ctrlPr>
                          <a:rPr lang="en-GB" i="1">
                            <a:latin typeface="Cambria Math" panose="02040503050406030204" pitchFamily="18" charset="0"/>
                          </a:rPr>
                        </m:ctrlPr>
                      </m:dPr>
                      <m:e>
                        <m:r>
                          <a:rPr lang="en-GB" i="1">
                            <a:latin typeface="Cambria Math" panose="02040503050406030204" pitchFamily="18" charset="0"/>
                          </a:rPr>
                          <m:t>0,1</m:t>
                        </m:r>
                      </m:e>
                    </m:d>
                  </m:oMath>
                </a14:m>
                <a:endParaRPr lang="en-GB" dirty="0"/>
              </a:p>
              <a:p>
                <a:pPr marL="0" indent="0">
                  <a:buNone/>
                </a:pPr>
                <a:r>
                  <a:rPr lang="en-GB" dirty="0">
                    <a:latin typeface="Calibri Light" panose="020F0302020204030204" pitchFamily="34" charset="0"/>
                    <a:cs typeface="Calibri Light" panose="020F0302020204030204" pitchFamily="34" charset="0"/>
                  </a:rPr>
                  <a:t>NORMAL.DIST(2,-1,0.5,TRUE)</a:t>
                </a:r>
                <a:r>
                  <a:rPr lang="en-GB" dirty="0"/>
                  <a:t> will produce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&lt;2</m:t>
                            </m:r>
                          </m:e>
                        </m:d>
                      </m:e>
                    </m:func>
                  </m:oMath>
                </a14:m>
                <a:r>
                  <a:rPr lang="en-GB" dirty="0"/>
                  <a:t> where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 ~ </m:t>
                    </m:r>
                    <m:r>
                      <m:rPr>
                        <m:sty m:val="p"/>
                      </m:rPr>
                      <a:rPr lang="en-GB">
                        <a:latin typeface="Cambria Math" panose="02040503050406030204" pitchFamily="18" charset="0"/>
                      </a:rPr>
                      <m:t>N</m:t>
                    </m:r>
                    <m:d>
                      <m:dPr>
                        <m:ctrlPr>
                          <a:rPr lang="en-GB" i="1">
                            <a:latin typeface="Cambria Math" panose="02040503050406030204" pitchFamily="18" charset="0"/>
                          </a:rPr>
                        </m:ctrlPr>
                      </m:dPr>
                      <m:e>
                        <m:r>
                          <a:rPr lang="en-GB" i="1">
                            <a:latin typeface="Cambria Math" panose="02040503050406030204" pitchFamily="18" charset="0"/>
                          </a:rPr>
                          <m:t>−1,0.25</m:t>
                        </m:r>
                      </m:e>
                    </m:d>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60648"/>
                <a:ext cx="8229600" cy="5865515"/>
              </a:xfrm>
              <a:blipFill>
                <a:blip r:embed="rId2"/>
                <a:stretch>
                  <a:fillRect l="-741" r="-1259"/>
                </a:stretch>
              </a:blipFill>
            </p:spPr>
            <p:txBody>
              <a:bodyPr/>
              <a:lstStyle/>
              <a:p>
                <a:r>
                  <a:rPr lang="en-GB">
                    <a:noFill/>
                  </a:rPr>
                  <a:t> </a:t>
                </a:r>
              </a:p>
            </p:txBody>
          </p:sp>
        </mc:Fallback>
      </mc:AlternateContent>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79035" y="476672"/>
            <a:ext cx="4783389" cy="1080120"/>
          </a:xfrm>
          <a:prstGeom prst="rect">
            <a:avLst/>
          </a:prstGeom>
          <a:noFill/>
          <a:ln>
            <a:noFill/>
          </a:ln>
        </p:spPr>
      </p:pic>
    </p:spTree>
    <p:extLst>
      <p:ext uri="{BB962C8B-B14F-4D97-AF65-F5344CB8AC3E}">
        <p14:creationId xmlns:p14="http://schemas.microsoft.com/office/powerpoint/2010/main" val="2495091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8640"/>
                <a:ext cx="8229600" cy="5937523"/>
              </a:xfrm>
            </p:spPr>
            <p:txBody>
              <a:bodyPr>
                <a:normAutofit fontScale="85000" lnSpcReduction="10000"/>
              </a:bodyPr>
              <a:lstStyle/>
              <a:p>
                <a:pPr marL="0" indent="0">
                  <a:buNone/>
                </a:pPr>
                <a:r>
                  <a:rPr lang="en-GB" dirty="0" smtClean="0"/>
                  <a:t>In order to calculate a more complicated probability. For example, if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 ~ </m:t>
                    </m:r>
                    <m:r>
                      <m:rPr>
                        <m:sty m:val="p"/>
                      </m:rPr>
                      <a:rPr lang="en-GB">
                        <a:latin typeface="Cambria Math" panose="02040503050406030204" pitchFamily="18" charset="0"/>
                      </a:rPr>
                      <m:t>N</m:t>
                    </m:r>
                    <m:r>
                      <a:rPr lang="en-GB" i="1">
                        <a:latin typeface="Cambria Math" panose="02040503050406030204" pitchFamily="18" charset="0"/>
                      </a:rPr>
                      <m:t>(3,1)</m:t>
                    </m:r>
                  </m:oMath>
                </a14:m>
                <a:r>
                  <a:rPr lang="en-GB" dirty="0"/>
                  <a:t>, </a:t>
                </a:r>
                <a:r>
                  <a:rPr lang="en-GB" dirty="0" smtClean="0"/>
                  <a:t>then</a:t>
                </a:r>
              </a:p>
              <a:p>
                <a:pPr marL="0" indent="0">
                  <a:buNone/>
                </a:pPr>
                <a:endParaRPr lang="en-GB" dirty="0"/>
              </a:p>
              <a:p>
                <a:pPr marL="0" indent="0">
                  <a:buNone/>
                </a:pPr>
                <a14:m>
                  <m:oMathPara xmlns:m="http://schemas.openxmlformats.org/officeDocument/2006/math">
                    <m:oMathParaPr>
                      <m:jc m:val="left"/>
                    </m:oMathParaPr>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&gt;4</m:t>
                              </m:r>
                            </m:e>
                          </m:d>
                        </m:e>
                      </m:func>
                      <m:r>
                        <a:rPr lang="en-GB" i="1">
                          <a:latin typeface="Cambria Math" panose="02040503050406030204" pitchFamily="18" charset="0"/>
                        </a:rPr>
                        <m:t>=1−</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&lt;4</m:t>
                              </m:r>
                            </m:e>
                          </m:d>
                        </m:e>
                      </m:func>
                      <m:r>
                        <m:rPr>
                          <m:brk m:alnAt="2"/>
                        </m:rPr>
                        <a:rPr lang="en-GB" i="1">
                          <a:latin typeface="Cambria Math" panose="02040503050406030204" pitchFamily="18" charset="0"/>
                        </a:rPr>
                        <m:t>=</m:t>
                      </m:r>
                      <m:r>
                        <a:rPr lang="en-GB" i="1">
                          <a:latin typeface="Cambria Math" panose="02040503050406030204" pitchFamily="18" charset="0"/>
                        </a:rPr>
                        <m:t>1−</m:t>
                      </m:r>
                      <m:r>
                        <m:rPr>
                          <m:nor/>
                        </m:rPr>
                        <a:rPr lang="en-GB">
                          <a:latin typeface="Calibri Light" panose="020F0302020204030204" pitchFamily="34" charset="0"/>
                          <a:cs typeface="Calibri Light" panose="020F0302020204030204" pitchFamily="34" charset="0"/>
                        </a:rPr>
                        <m:t>NORMAL</m:t>
                      </m:r>
                      <m:r>
                        <m:rPr>
                          <m:nor/>
                        </m:rPr>
                        <a:rPr lang="en-GB">
                          <a:latin typeface="Calibri Light" panose="020F0302020204030204" pitchFamily="34" charset="0"/>
                          <a:cs typeface="Calibri Light" panose="020F0302020204030204" pitchFamily="34" charset="0"/>
                        </a:rPr>
                        <m:t>.</m:t>
                      </m:r>
                      <m:r>
                        <m:rPr>
                          <m:nor/>
                        </m:rPr>
                        <a:rPr lang="en-GB">
                          <a:latin typeface="Calibri Light" panose="020F0302020204030204" pitchFamily="34" charset="0"/>
                          <a:cs typeface="Calibri Light" panose="020F0302020204030204" pitchFamily="34" charset="0"/>
                        </a:rPr>
                        <m:t>DIST</m:t>
                      </m:r>
                      <m:r>
                        <m:rPr>
                          <m:nor/>
                        </m:rPr>
                        <a:rPr lang="en-GB">
                          <a:latin typeface="Calibri Light" panose="020F0302020204030204" pitchFamily="34" charset="0"/>
                          <a:cs typeface="Calibri Light" panose="020F0302020204030204" pitchFamily="34" charset="0"/>
                        </a:rPr>
                        <m:t>(4,3,1,</m:t>
                      </m:r>
                      <m:r>
                        <m:rPr>
                          <m:nor/>
                        </m:rPr>
                        <a:rPr lang="en-GB">
                          <a:latin typeface="Calibri Light" panose="020F0302020204030204" pitchFamily="34" charset="0"/>
                          <a:cs typeface="Calibri Light" panose="020F0302020204030204" pitchFamily="34" charset="0"/>
                        </a:rPr>
                        <m:t>TRUE</m:t>
                      </m:r>
                      <m:r>
                        <m:rPr>
                          <m:nor/>
                        </m:rPr>
                        <a:rPr lang="en-GB">
                          <a:latin typeface="Calibri Light" panose="020F0302020204030204" pitchFamily="34" charset="0"/>
                          <a:cs typeface="Calibri Light" panose="020F0302020204030204" pitchFamily="34" charset="0"/>
                        </a:rPr>
                        <m:t>)</m:t>
                      </m:r>
                      <m:r>
                        <m:rPr>
                          <m:brk m:alnAt="2"/>
                        </m:rPr>
                        <a:rPr lang="en-GB" i="1">
                          <a:latin typeface="Cambria Math" panose="02040503050406030204" pitchFamily="18" charset="0"/>
                        </a:rPr>
                        <m:t>≈</m:t>
                      </m:r>
                      <m:r>
                        <a:rPr lang="en-GB" i="1">
                          <a:latin typeface="Cambria Math" panose="02040503050406030204" pitchFamily="18" charset="0"/>
                        </a:rPr>
                        <m:t>1−0.8413</m:t>
                      </m:r>
                      <m:r>
                        <m:rPr>
                          <m:brk m:alnAt="2"/>
                        </m:rPr>
                        <a:rPr lang="en-GB" i="1">
                          <a:latin typeface="Cambria Math" panose="02040503050406030204" pitchFamily="18" charset="0"/>
                        </a:rPr>
                        <m:t>=</m:t>
                      </m:r>
                      <m:r>
                        <a:rPr lang="en-GB" i="1">
                          <a:latin typeface="Cambria Math" panose="02040503050406030204" pitchFamily="18" charset="0"/>
                        </a:rPr>
                        <m:t>0.1587</m:t>
                      </m:r>
                    </m:oMath>
                  </m:oMathPara>
                </a14:m>
                <a:endParaRPr lang="en-GB" dirty="0"/>
              </a:p>
              <a:p>
                <a:pPr marL="0" indent="0">
                  <a:buNone/>
                </a:pPr>
                <a:endParaRPr lang="en-GB" dirty="0" smtClean="0"/>
              </a:p>
              <a:p>
                <a:pPr marL="0" indent="0">
                  <a:buNone/>
                </a:pPr>
                <a:r>
                  <a:rPr lang="en-GB" dirty="0" smtClean="0"/>
                  <a:t>Alternatively</a:t>
                </a:r>
                <a:r>
                  <a:rPr lang="en-GB" dirty="0"/>
                  <a:t>,</a:t>
                </a:r>
              </a:p>
              <a:p>
                <a:pPr marL="0" indent="0">
                  <a:buNone/>
                </a:pPr>
                <a:endParaRPr lang="en-GB" dirty="0"/>
              </a:p>
              <a:p>
                <a:pPr marL="0" indent="0">
                  <a:buNone/>
                </a:pPr>
                <a14:m>
                  <m:oMathPara xmlns:m="http://schemas.openxmlformats.org/officeDocument/2006/math">
                    <m:oMathParaPr>
                      <m:jc m:val="left"/>
                    </m:oMathParaPr>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&gt;4</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&lt;2</m:t>
                              </m:r>
                            </m:e>
                          </m:d>
                        </m:e>
                      </m:func>
                      <m:r>
                        <a:rPr lang="en-GB" i="1">
                          <a:latin typeface="Cambria Math" panose="02040503050406030204" pitchFamily="18" charset="0"/>
                        </a:rPr>
                        <m:t>   </m:t>
                      </m:r>
                      <m:r>
                        <m:rPr>
                          <m:sty m:val="p"/>
                        </m:rPr>
                        <a:rPr lang="en-GB">
                          <a:latin typeface="Cambria Math" panose="02040503050406030204" pitchFamily="18" charset="0"/>
                        </a:rPr>
                        <m:t>due</m:t>
                      </m:r>
                      <m:r>
                        <a:rPr lang="en-GB">
                          <a:latin typeface="Cambria Math" panose="02040503050406030204" pitchFamily="18" charset="0"/>
                        </a:rPr>
                        <m:t> </m:t>
                      </m:r>
                      <m:r>
                        <m:rPr>
                          <m:sty m:val="p"/>
                        </m:rPr>
                        <a:rPr lang="en-GB">
                          <a:latin typeface="Cambria Math" panose="02040503050406030204" pitchFamily="18" charset="0"/>
                        </a:rPr>
                        <m:t>to</m:t>
                      </m:r>
                      <m:r>
                        <a:rPr lang="en-GB">
                          <a:latin typeface="Cambria Math" panose="02040503050406030204" pitchFamily="18" charset="0"/>
                        </a:rPr>
                        <m:t> </m:t>
                      </m:r>
                      <m:r>
                        <m:rPr>
                          <m:sty m:val="p"/>
                        </m:rPr>
                        <a:rPr lang="en-GB">
                          <a:latin typeface="Cambria Math" panose="02040503050406030204" pitchFamily="18" charset="0"/>
                        </a:rPr>
                        <m:t>symmetry</m:t>
                      </m:r>
                      <m:r>
                        <a:rPr lang="en-GB">
                          <a:latin typeface="Cambria Math" panose="02040503050406030204" pitchFamily="18" charset="0"/>
                        </a:rPr>
                        <m:t> </m:t>
                      </m:r>
                      <m:r>
                        <m:rPr>
                          <m:sty m:val="p"/>
                        </m:rPr>
                        <a:rPr lang="en-GB">
                          <a:latin typeface="Cambria Math" panose="02040503050406030204" pitchFamily="18" charset="0"/>
                        </a:rPr>
                        <m:t>about</m:t>
                      </m:r>
                      <m:r>
                        <a:rPr lang="en-GB">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=3</m:t>
                      </m:r>
                      <m:r>
                        <m:rPr>
                          <m:brk m:alnAt="2"/>
                        </m:rPr>
                        <a:rPr lang="en-GB" i="1">
                          <a:latin typeface="Cambria Math" panose="02040503050406030204" pitchFamily="18" charset="0"/>
                        </a:rPr>
                        <m:t>=</m:t>
                      </m:r>
                      <m:r>
                        <m:rPr>
                          <m:nor/>
                        </m:rPr>
                        <a:rPr lang="en-GB">
                          <a:latin typeface="Calibri Light" panose="020F0302020204030204" pitchFamily="34" charset="0"/>
                          <a:cs typeface="Calibri Light" panose="020F0302020204030204" pitchFamily="34" charset="0"/>
                        </a:rPr>
                        <m:t>NORMAL</m:t>
                      </m:r>
                      <m:r>
                        <m:rPr>
                          <m:nor/>
                        </m:rPr>
                        <a:rPr lang="en-GB">
                          <a:latin typeface="Calibri Light" panose="020F0302020204030204" pitchFamily="34" charset="0"/>
                          <a:cs typeface="Calibri Light" panose="020F0302020204030204" pitchFamily="34" charset="0"/>
                        </a:rPr>
                        <m:t>.</m:t>
                      </m:r>
                      <m:r>
                        <m:rPr>
                          <m:nor/>
                        </m:rPr>
                        <a:rPr lang="en-GB">
                          <a:latin typeface="Calibri Light" panose="020F0302020204030204" pitchFamily="34" charset="0"/>
                          <a:cs typeface="Calibri Light" panose="020F0302020204030204" pitchFamily="34" charset="0"/>
                        </a:rPr>
                        <m:t>DIST</m:t>
                      </m:r>
                      <m:r>
                        <m:rPr>
                          <m:nor/>
                        </m:rPr>
                        <a:rPr lang="en-GB">
                          <a:latin typeface="Calibri Light" panose="020F0302020204030204" pitchFamily="34" charset="0"/>
                          <a:cs typeface="Calibri Light" panose="020F0302020204030204" pitchFamily="34" charset="0"/>
                        </a:rPr>
                        <m:t>(2,3,1,</m:t>
                      </m:r>
                      <m:r>
                        <m:rPr>
                          <m:nor/>
                        </m:rPr>
                        <a:rPr lang="en-GB">
                          <a:latin typeface="Calibri Light" panose="020F0302020204030204" pitchFamily="34" charset="0"/>
                          <a:cs typeface="Calibri Light" panose="020F0302020204030204" pitchFamily="34" charset="0"/>
                        </a:rPr>
                        <m:t>TRUE</m:t>
                      </m:r>
                      <m:r>
                        <m:rPr>
                          <m:nor/>
                        </m:rPr>
                        <a:rPr lang="en-GB">
                          <a:latin typeface="Calibri Light" panose="020F0302020204030204" pitchFamily="34" charset="0"/>
                          <a:cs typeface="Calibri Light" panose="020F0302020204030204" pitchFamily="34" charset="0"/>
                        </a:rPr>
                        <m:t>)</m:t>
                      </m:r>
                      <m:r>
                        <m:rPr>
                          <m:brk m:alnAt="2"/>
                        </m:rPr>
                        <a:rPr lang="en-GB" i="1">
                          <a:latin typeface="Cambria Math" panose="02040503050406030204" pitchFamily="18" charset="0"/>
                        </a:rPr>
                        <m:t>≈</m:t>
                      </m:r>
                      <m:r>
                        <a:rPr lang="en-GB" i="1">
                          <a:latin typeface="Cambria Math" panose="02040503050406030204" pitchFamily="18" charset="0"/>
                        </a:rPr>
                        <m:t>0.1587</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8640"/>
                <a:ext cx="8229600" cy="5937523"/>
              </a:xfrm>
              <a:blipFill>
                <a:blip r:embed="rId2"/>
                <a:stretch>
                  <a:fillRect l="-1407" t="-1643"/>
                </a:stretch>
              </a:blipFill>
            </p:spPr>
            <p:txBody>
              <a:bodyPr/>
              <a:lstStyle/>
              <a:p>
                <a:r>
                  <a:rPr lang="en-GB">
                    <a:noFill/>
                  </a:rPr>
                  <a:t> </a:t>
                </a:r>
              </a:p>
            </p:txBody>
          </p:sp>
        </mc:Fallback>
      </mc:AlternateContent>
    </p:spTree>
    <p:extLst>
      <p:ext uri="{BB962C8B-B14F-4D97-AF65-F5344CB8AC3E}">
        <p14:creationId xmlns:p14="http://schemas.microsoft.com/office/powerpoint/2010/main" val="192330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8640"/>
                <a:ext cx="8229600" cy="6552728"/>
              </a:xfrm>
            </p:spPr>
            <p:txBody>
              <a:bodyPr>
                <a:normAutofit fontScale="62500" lnSpcReduction="20000"/>
              </a:bodyPr>
              <a:lstStyle/>
              <a:p>
                <a:pPr marL="0" indent="0">
                  <a:buNone/>
                </a:pPr>
                <a14:m>
                  <m:oMathPara xmlns:m="http://schemas.openxmlformats.org/officeDocument/2006/math">
                    <m:oMathParaPr>
                      <m:jc m:val="left"/>
                    </m:oMathParaPr>
                    <m:oMath xmlns:m="http://schemas.openxmlformats.org/officeDocument/2006/math">
                      <m:func>
                        <m:funcPr>
                          <m:ctrlPr>
                            <a:rPr lang="en-GB" i="1" smtClean="0">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2&lt;</m:t>
                              </m:r>
                              <m:r>
                                <a:rPr lang="en-GB" i="1">
                                  <a:latin typeface="Cambria Math" panose="02040503050406030204" pitchFamily="18" charset="0"/>
                                </a:rPr>
                                <m:t>𝑋</m:t>
                              </m:r>
                              <m:r>
                                <a:rPr lang="en-GB" i="1">
                                  <a:latin typeface="Cambria Math" panose="02040503050406030204" pitchFamily="18" charset="0"/>
                                </a:rPr>
                                <m:t>&lt;5</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&lt;5</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&lt;2</m:t>
                              </m:r>
                            </m:e>
                          </m:d>
                        </m:e>
                      </m:func>
                      <m:r>
                        <m:rPr>
                          <m:brk m:alnAt="3"/>
                        </m:rPr>
                        <a:rPr lang="en-GB" i="1">
                          <a:latin typeface="Cambria Math" panose="02040503050406030204" pitchFamily="18" charset="0"/>
                        </a:rPr>
                        <m:t>=</m:t>
                      </m:r>
                      <m:r>
                        <m:rPr>
                          <m:nor/>
                        </m:rPr>
                        <a:rPr lang="en-GB">
                          <a:latin typeface="Calibri Light" panose="020F0302020204030204" pitchFamily="34" charset="0"/>
                          <a:cs typeface="Calibri Light" panose="020F0302020204030204" pitchFamily="34" charset="0"/>
                        </a:rPr>
                        <m:t>NORMAL</m:t>
                      </m:r>
                      <m:r>
                        <m:rPr>
                          <m:nor/>
                        </m:rPr>
                        <a:rPr lang="en-GB">
                          <a:latin typeface="Calibri Light" panose="020F0302020204030204" pitchFamily="34" charset="0"/>
                          <a:cs typeface="Calibri Light" panose="020F0302020204030204" pitchFamily="34" charset="0"/>
                        </a:rPr>
                        <m:t>.</m:t>
                      </m:r>
                      <m:r>
                        <m:rPr>
                          <m:nor/>
                        </m:rPr>
                        <a:rPr lang="en-GB">
                          <a:latin typeface="Calibri Light" panose="020F0302020204030204" pitchFamily="34" charset="0"/>
                          <a:cs typeface="Calibri Light" panose="020F0302020204030204" pitchFamily="34" charset="0"/>
                        </a:rPr>
                        <m:t>DIST</m:t>
                      </m:r>
                      <m:r>
                        <m:rPr>
                          <m:nor/>
                        </m:rPr>
                        <a:rPr lang="en-GB">
                          <a:latin typeface="Calibri Light" panose="020F0302020204030204" pitchFamily="34" charset="0"/>
                          <a:cs typeface="Calibri Light" panose="020F0302020204030204" pitchFamily="34" charset="0"/>
                        </a:rPr>
                        <m:t>(5,3,1,</m:t>
                      </m:r>
                      <m:r>
                        <m:rPr>
                          <m:nor/>
                        </m:rPr>
                        <a:rPr lang="en-GB">
                          <a:latin typeface="Calibri Light" panose="020F0302020204030204" pitchFamily="34" charset="0"/>
                          <a:cs typeface="Calibri Light" panose="020F0302020204030204" pitchFamily="34" charset="0"/>
                        </a:rPr>
                        <m:t>TRUE</m:t>
                      </m:r>
                      <m:r>
                        <m:rPr>
                          <m:nor/>
                        </m:rPr>
                        <a:rPr lang="en-GB">
                          <a:latin typeface="Calibri Light" panose="020F0302020204030204" pitchFamily="34" charset="0"/>
                          <a:cs typeface="Calibri Light" panose="020F0302020204030204" pitchFamily="34" charset="0"/>
                        </a:rPr>
                        <m:t>)</m:t>
                      </m:r>
                      <m:r>
                        <a:rPr lang="en-GB" i="1">
                          <a:latin typeface="Cambria Math" panose="02040503050406030204" pitchFamily="18" charset="0"/>
                        </a:rPr>
                        <m:t>−</m:t>
                      </m:r>
                      <m:r>
                        <m:rPr>
                          <m:nor/>
                        </m:rPr>
                        <a:rPr lang="en-GB">
                          <a:latin typeface="Calibri Light" panose="020F0302020204030204" pitchFamily="34" charset="0"/>
                          <a:cs typeface="Calibri Light" panose="020F0302020204030204" pitchFamily="34" charset="0"/>
                        </a:rPr>
                        <m:t>NORMAL</m:t>
                      </m:r>
                      <m:r>
                        <m:rPr>
                          <m:nor/>
                        </m:rPr>
                        <a:rPr lang="en-GB">
                          <a:latin typeface="Calibri Light" panose="020F0302020204030204" pitchFamily="34" charset="0"/>
                          <a:cs typeface="Calibri Light" panose="020F0302020204030204" pitchFamily="34" charset="0"/>
                        </a:rPr>
                        <m:t>.</m:t>
                      </m:r>
                      <m:r>
                        <m:rPr>
                          <m:nor/>
                        </m:rPr>
                        <a:rPr lang="en-GB">
                          <a:latin typeface="Calibri Light" panose="020F0302020204030204" pitchFamily="34" charset="0"/>
                          <a:cs typeface="Calibri Light" panose="020F0302020204030204" pitchFamily="34" charset="0"/>
                        </a:rPr>
                        <m:t>DIST</m:t>
                      </m:r>
                      <m:r>
                        <m:rPr>
                          <m:nor/>
                        </m:rPr>
                        <a:rPr lang="en-GB">
                          <a:latin typeface="Calibri Light" panose="020F0302020204030204" pitchFamily="34" charset="0"/>
                          <a:cs typeface="Calibri Light" panose="020F0302020204030204" pitchFamily="34" charset="0"/>
                        </a:rPr>
                        <m:t>(2,3,1,</m:t>
                      </m:r>
                      <m:r>
                        <m:rPr>
                          <m:nor/>
                        </m:rPr>
                        <a:rPr lang="en-GB">
                          <a:latin typeface="Calibri Light" panose="020F0302020204030204" pitchFamily="34" charset="0"/>
                          <a:cs typeface="Calibri Light" panose="020F0302020204030204" pitchFamily="34" charset="0"/>
                        </a:rPr>
                        <m:t>TRUE</m:t>
                      </m:r>
                      <m:r>
                        <m:rPr>
                          <m:nor/>
                        </m:rPr>
                        <a:rPr lang="en-GB">
                          <a:latin typeface="Calibri Light" panose="020F0302020204030204" pitchFamily="34" charset="0"/>
                          <a:cs typeface="Calibri Light" panose="020F0302020204030204" pitchFamily="34" charset="0"/>
                        </a:rPr>
                        <m:t>)</m:t>
                      </m:r>
                      <m:r>
                        <m:rPr>
                          <m:brk m:alnAt="3"/>
                        </m:rPr>
                        <a:rPr lang="en-GB" i="1">
                          <a:latin typeface="Cambria Math" panose="02040503050406030204" pitchFamily="18" charset="0"/>
                        </a:rPr>
                        <m:t>≈</m:t>
                      </m:r>
                      <m:r>
                        <a:rPr lang="en-GB" i="1">
                          <a:latin typeface="Cambria Math" panose="02040503050406030204" pitchFamily="18" charset="0"/>
                        </a:rPr>
                        <m:t>0.9772−0.1587</m:t>
                      </m:r>
                      <m:r>
                        <m:rPr>
                          <m:brk m:alnAt="3"/>
                        </m:rPr>
                        <a:rPr lang="en-GB" i="1">
                          <a:latin typeface="Cambria Math" panose="02040503050406030204" pitchFamily="18" charset="0"/>
                        </a:rPr>
                        <m:t>=</m:t>
                      </m:r>
                      <m:r>
                        <a:rPr lang="en-GB" i="1">
                          <a:latin typeface="Cambria Math" panose="02040503050406030204" pitchFamily="18" charset="0"/>
                        </a:rPr>
                        <m:t>0.8185</m:t>
                      </m:r>
                    </m:oMath>
                  </m:oMathPara>
                </a14:m>
                <a:endParaRPr lang="en-GB" dirty="0"/>
              </a:p>
              <a:p>
                <a:pPr marL="0" indent="0">
                  <a:buNone/>
                </a:pPr>
                <a:endParaRPr lang="en-GB" dirty="0"/>
              </a:p>
              <a:p>
                <a:pPr marL="0" indent="0">
                  <a:buNone/>
                </a:pPr>
                <a14:m>
                  <m:oMathPara xmlns:m="http://schemas.openxmlformats.org/officeDocument/2006/math">
                    <m:oMathParaPr>
                      <m:jc m:val="left"/>
                    </m:oMathParaPr>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−3</m:t>
                                  </m:r>
                                </m:e>
                              </m:d>
                              <m:r>
                                <a:rPr lang="en-GB" i="1">
                                  <a:latin typeface="Cambria Math" panose="02040503050406030204" pitchFamily="18" charset="0"/>
                                </a:rPr>
                                <m:t>&lt;2</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−2&lt;</m:t>
                              </m:r>
                              <m:r>
                                <a:rPr lang="en-GB" i="1">
                                  <a:latin typeface="Cambria Math" panose="02040503050406030204" pitchFamily="18" charset="0"/>
                                </a:rPr>
                                <m:t>𝑋</m:t>
                              </m:r>
                              <m:r>
                                <a:rPr lang="en-GB" i="1">
                                  <a:latin typeface="Cambria Math" panose="02040503050406030204" pitchFamily="18" charset="0"/>
                                </a:rPr>
                                <m:t>−3&lt;2</m:t>
                              </m:r>
                            </m:e>
                          </m:d>
                        </m:e>
                      </m:func>
                      <m:r>
                        <m:rPr>
                          <m:brk m:alnAt="3"/>
                        </m:rP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1&lt;</m:t>
                              </m:r>
                              <m:r>
                                <a:rPr lang="en-GB" i="1">
                                  <a:latin typeface="Cambria Math" panose="02040503050406030204" pitchFamily="18" charset="0"/>
                                </a:rPr>
                                <m:t>𝑋</m:t>
                              </m:r>
                              <m:r>
                                <a:rPr lang="en-GB" i="1">
                                  <a:latin typeface="Cambria Math" panose="02040503050406030204" pitchFamily="18" charset="0"/>
                                </a:rPr>
                                <m:t>&lt;5</m:t>
                              </m:r>
                            </m:e>
                          </m:d>
                        </m:e>
                      </m:func>
                      <m:r>
                        <m:rPr>
                          <m:brk m:alnAt="3"/>
                        </m:rPr>
                        <a:rPr lang="en-GB" i="1">
                          <a:latin typeface="Cambria Math" panose="02040503050406030204" pitchFamily="18" charset="0"/>
                        </a:rPr>
                        <m:t>=</m:t>
                      </m:r>
                      <m:r>
                        <a:rPr lang="en-GB" i="1">
                          <a:latin typeface="Cambria Math" panose="02040503050406030204" pitchFamily="18" charset="0"/>
                        </a:rPr>
                        <m:t>2</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3&lt;</m:t>
                              </m:r>
                              <m:r>
                                <a:rPr lang="en-GB" i="1">
                                  <a:latin typeface="Cambria Math" panose="02040503050406030204" pitchFamily="18" charset="0"/>
                                </a:rPr>
                                <m:t>𝑋</m:t>
                              </m:r>
                              <m:r>
                                <a:rPr lang="en-GB" i="1">
                                  <a:latin typeface="Cambria Math" panose="02040503050406030204" pitchFamily="18" charset="0"/>
                                </a:rPr>
                                <m:t>&lt;5</m:t>
                              </m:r>
                            </m:e>
                          </m:d>
                        </m:e>
                      </m:func>
                      <m:r>
                        <a:rPr lang="en-GB" i="1">
                          <a:latin typeface="Cambria Math" panose="02040503050406030204" pitchFamily="18" charset="0"/>
                        </a:rPr>
                        <m:t>    </m:t>
                      </m:r>
                      <m:r>
                        <m:rPr>
                          <m:sty m:val="p"/>
                        </m:rPr>
                        <a:rPr lang="en-GB">
                          <a:latin typeface="Cambria Math" panose="02040503050406030204" pitchFamily="18" charset="0"/>
                        </a:rPr>
                        <m:t>due</m:t>
                      </m:r>
                      <m:r>
                        <a:rPr lang="en-GB">
                          <a:latin typeface="Cambria Math" panose="02040503050406030204" pitchFamily="18" charset="0"/>
                        </a:rPr>
                        <m:t> </m:t>
                      </m:r>
                      <m:r>
                        <m:rPr>
                          <m:sty m:val="p"/>
                        </m:rPr>
                        <a:rPr lang="en-GB">
                          <a:latin typeface="Cambria Math" panose="02040503050406030204" pitchFamily="18" charset="0"/>
                        </a:rPr>
                        <m:t>to</m:t>
                      </m:r>
                      <m:r>
                        <a:rPr lang="en-GB">
                          <a:latin typeface="Cambria Math" panose="02040503050406030204" pitchFamily="18" charset="0"/>
                        </a:rPr>
                        <m:t> </m:t>
                      </m:r>
                      <m:r>
                        <m:rPr>
                          <m:sty m:val="p"/>
                        </m:rPr>
                        <a:rPr lang="en-GB">
                          <a:latin typeface="Cambria Math" panose="02040503050406030204" pitchFamily="18" charset="0"/>
                        </a:rPr>
                        <m:t>symmetry</m:t>
                      </m:r>
                      <m:r>
                        <a:rPr lang="en-GB">
                          <a:latin typeface="Cambria Math" panose="02040503050406030204" pitchFamily="18" charset="0"/>
                        </a:rPr>
                        <m:t> </m:t>
                      </m:r>
                      <m:r>
                        <m:rPr>
                          <m:sty m:val="p"/>
                        </m:rPr>
                        <a:rPr lang="en-GB">
                          <a:latin typeface="Cambria Math" panose="02040503050406030204" pitchFamily="18" charset="0"/>
                        </a:rPr>
                        <m:t>about</m:t>
                      </m:r>
                      <m:r>
                        <a:rPr lang="en-GB">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=3</m:t>
                      </m:r>
                      <m:r>
                        <m:rPr>
                          <m:brk m:alnAt="3"/>
                        </m:rPr>
                        <a:rPr lang="en-GB" i="1">
                          <a:latin typeface="Cambria Math" panose="02040503050406030204" pitchFamily="18" charset="0"/>
                        </a:rPr>
                        <m:t>=</m:t>
                      </m:r>
                      <m:r>
                        <a:rPr lang="en-GB" i="1">
                          <a:latin typeface="Cambria Math" panose="02040503050406030204" pitchFamily="18" charset="0"/>
                        </a:rPr>
                        <m:t>2</m:t>
                      </m:r>
                      <m:d>
                        <m:dPr>
                          <m:begChr m:val="["/>
                          <m:endChr m:val="]"/>
                          <m:ctrlPr>
                            <a:rPr lang="en-GB" i="1">
                              <a:latin typeface="Cambria Math" panose="02040503050406030204" pitchFamily="18" charset="0"/>
                            </a:rPr>
                          </m:ctrlPr>
                        </m:dPr>
                        <m:e>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&lt;5</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&lt;3</m:t>
                                  </m:r>
                                </m:e>
                              </m:d>
                            </m:e>
                          </m:func>
                        </m:e>
                      </m:d>
                      <m:r>
                        <m:rPr>
                          <m:brk m:alnAt="3"/>
                        </m:rPr>
                        <a:rPr lang="en-GB" i="1">
                          <a:latin typeface="Cambria Math" panose="02040503050406030204" pitchFamily="18" charset="0"/>
                        </a:rPr>
                        <m:t>=</m:t>
                      </m:r>
                      <m:r>
                        <a:rPr lang="en-GB" i="1">
                          <a:latin typeface="Cambria Math" panose="02040503050406030204" pitchFamily="18" charset="0"/>
                        </a:rPr>
                        <m:t>2</m:t>
                      </m:r>
                      <m:d>
                        <m:dPr>
                          <m:begChr m:val="["/>
                          <m:endChr m:val="]"/>
                          <m:ctrlPr>
                            <a:rPr lang="en-GB" i="1">
                              <a:latin typeface="Cambria Math" panose="02040503050406030204" pitchFamily="18" charset="0"/>
                            </a:rPr>
                          </m:ctrlPr>
                        </m:dPr>
                        <m:e>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&lt;5</m:t>
                                  </m:r>
                                </m:e>
                              </m:d>
                            </m:e>
                          </m:func>
                          <m:r>
                            <a:rPr lang="en-GB" i="1">
                              <a:latin typeface="Cambria Math" panose="02040503050406030204" pitchFamily="18" charset="0"/>
                            </a:rPr>
                            <m:t>−0.5</m:t>
                          </m:r>
                        </m:e>
                      </m:d>
                      <m:r>
                        <a:rPr lang="en-GB" i="1">
                          <a:latin typeface="Cambria Math" panose="02040503050406030204" pitchFamily="18" charset="0"/>
                        </a:rPr>
                        <m:t>    </m:t>
                      </m:r>
                      <m:r>
                        <m:rPr>
                          <m:sty m:val="p"/>
                        </m:rPr>
                        <a:rPr lang="en-GB">
                          <a:latin typeface="Cambria Math" panose="02040503050406030204" pitchFamily="18" charset="0"/>
                        </a:rPr>
                        <m:t>as</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m:t>
                              </m:r>
                              <m:r>
                                <a:rPr lang="en-GB" i="1">
                                  <a:latin typeface="Cambria Math" panose="02040503050406030204" pitchFamily="18" charset="0"/>
                                </a:rPr>
                                <m:t>𝜇</m:t>
                              </m:r>
                            </m:e>
                          </m:d>
                        </m:e>
                      </m:func>
                      <m:r>
                        <a:rPr lang="en-GB" i="1">
                          <a:latin typeface="Cambria Math" panose="02040503050406030204" pitchFamily="18" charset="0"/>
                        </a:rPr>
                        <m:t>=0.5</m:t>
                      </m:r>
                      <m:r>
                        <m:rPr>
                          <m:brk m:alnAt="3"/>
                        </m:rPr>
                        <a:rPr lang="en-GB" i="1">
                          <a:latin typeface="Cambria Math" panose="02040503050406030204" pitchFamily="18" charset="0"/>
                        </a:rPr>
                        <m:t>=</m:t>
                      </m:r>
                      <m:r>
                        <a:rPr lang="en-GB" i="1">
                          <a:latin typeface="Cambria Math" panose="02040503050406030204" pitchFamily="18" charset="0"/>
                        </a:rPr>
                        <m:t>2</m:t>
                      </m:r>
                      <m:d>
                        <m:dPr>
                          <m:begChr m:val="["/>
                          <m:endChr m:val="]"/>
                          <m:ctrlPr>
                            <a:rPr lang="en-GB" i="1">
                              <a:latin typeface="Cambria Math" panose="02040503050406030204" pitchFamily="18" charset="0"/>
                            </a:rPr>
                          </m:ctrlPr>
                        </m:dPr>
                        <m:e>
                          <m:r>
                            <m:rPr>
                              <m:nor/>
                            </m:rPr>
                            <a:rPr lang="en-GB">
                              <a:latin typeface="Calibri Light" panose="020F0302020204030204" pitchFamily="34" charset="0"/>
                              <a:cs typeface="Calibri Light" panose="020F0302020204030204" pitchFamily="34" charset="0"/>
                            </a:rPr>
                            <m:t>NORMAL</m:t>
                          </m:r>
                          <m:r>
                            <m:rPr>
                              <m:nor/>
                            </m:rPr>
                            <a:rPr lang="en-GB">
                              <a:latin typeface="Calibri Light" panose="020F0302020204030204" pitchFamily="34" charset="0"/>
                              <a:cs typeface="Calibri Light" panose="020F0302020204030204" pitchFamily="34" charset="0"/>
                            </a:rPr>
                            <m:t>.</m:t>
                          </m:r>
                          <m:r>
                            <m:rPr>
                              <m:nor/>
                            </m:rPr>
                            <a:rPr lang="en-GB">
                              <a:latin typeface="Calibri Light" panose="020F0302020204030204" pitchFamily="34" charset="0"/>
                              <a:cs typeface="Calibri Light" panose="020F0302020204030204" pitchFamily="34" charset="0"/>
                            </a:rPr>
                            <m:t>DIST</m:t>
                          </m:r>
                          <m:r>
                            <m:rPr>
                              <m:nor/>
                            </m:rPr>
                            <a:rPr lang="en-GB">
                              <a:latin typeface="Calibri Light" panose="020F0302020204030204" pitchFamily="34" charset="0"/>
                              <a:cs typeface="Calibri Light" panose="020F0302020204030204" pitchFamily="34" charset="0"/>
                            </a:rPr>
                            <m:t>(5,3,1,</m:t>
                          </m:r>
                          <m:r>
                            <m:rPr>
                              <m:nor/>
                            </m:rPr>
                            <a:rPr lang="en-GB">
                              <a:latin typeface="Calibri Light" panose="020F0302020204030204" pitchFamily="34" charset="0"/>
                              <a:cs typeface="Calibri Light" panose="020F0302020204030204" pitchFamily="34" charset="0"/>
                            </a:rPr>
                            <m:t>TRUE</m:t>
                          </m:r>
                          <m:r>
                            <m:rPr>
                              <m:nor/>
                            </m:rPr>
                            <a:rPr lang="en-GB">
                              <a:latin typeface="Calibri Light" panose="020F0302020204030204" pitchFamily="34" charset="0"/>
                              <a:cs typeface="Calibri Light" panose="020F0302020204030204" pitchFamily="34" charset="0"/>
                            </a:rPr>
                            <m:t>)</m:t>
                          </m:r>
                          <m:r>
                            <a:rPr lang="en-GB" i="1">
                              <a:latin typeface="Cambria Math" panose="02040503050406030204" pitchFamily="18" charset="0"/>
                            </a:rPr>
                            <m:t>−0.5</m:t>
                          </m:r>
                        </m:e>
                      </m:d>
                      <m:r>
                        <m:rPr>
                          <m:brk m:alnAt="3"/>
                        </m:rPr>
                        <a:rPr lang="en-GB" i="1">
                          <a:latin typeface="Cambria Math" panose="02040503050406030204" pitchFamily="18" charset="0"/>
                        </a:rPr>
                        <m:t>≈</m:t>
                      </m:r>
                      <m:r>
                        <a:rPr lang="en-GB" i="1">
                          <a:latin typeface="Cambria Math" panose="02040503050406030204" pitchFamily="18" charset="0"/>
                        </a:rPr>
                        <m:t>2</m:t>
                      </m:r>
                      <m:d>
                        <m:dPr>
                          <m:begChr m:val="["/>
                          <m:endChr m:val="]"/>
                          <m:ctrlPr>
                            <a:rPr lang="en-GB" i="1">
                              <a:latin typeface="Cambria Math" panose="02040503050406030204" pitchFamily="18" charset="0"/>
                            </a:rPr>
                          </m:ctrlPr>
                        </m:dPr>
                        <m:e>
                          <m:r>
                            <a:rPr lang="en-GB" i="1">
                              <a:latin typeface="Cambria Math" panose="02040503050406030204" pitchFamily="18" charset="0"/>
                            </a:rPr>
                            <m:t>0.9772−0.5</m:t>
                          </m:r>
                        </m:e>
                      </m:d>
                      <m:r>
                        <m:rPr>
                          <m:brk/>
                        </m:rPr>
                        <a:rPr lang="en-GB" i="1">
                          <a:latin typeface="Cambria Math" panose="02040503050406030204" pitchFamily="18" charset="0"/>
                        </a:rPr>
                        <m:t>=</m:t>
                      </m:r>
                      <m:r>
                        <a:rPr lang="en-GB" i="1">
                          <a:latin typeface="Cambria Math" panose="02040503050406030204" pitchFamily="18" charset="0"/>
                        </a:rPr>
                        <m:t>0.9544</m:t>
                      </m:r>
                    </m:oMath>
                  </m:oMathPara>
                </a14:m>
                <a:endParaRPr lang="en-GB" dirty="0"/>
              </a:p>
              <a:p>
                <a:pPr marL="0" indent="0">
                  <a:buNone/>
                </a:pPr>
                <a:r>
                  <a:rPr lang="en-GB" dirty="0"/>
                  <a:t> </a:t>
                </a:r>
              </a:p>
              <a:p>
                <a:pPr marL="0" indent="0">
                  <a:buNone/>
                </a:pPr>
                <a14:m>
                  <m:oMathPara xmlns:m="http://schemas.openxmlformats.org/officeDocument/2006/math">
                    <m:oMathParaPr>
                      <m:jc m:val="left"/>
                    </m:oMathParaPr>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−4</m:t>
                                  </m:r>
                                </m:e>
                              </m:d>
                              <m:r>
                                <a:rPr lang="en-GB" i="1">
                                  <a:latin typeface="Cambria Math" panose="02040503050406030204" pitchFamily="18" charset="0"/>
                                </a:rPr>
                                <m:t>&gt;1</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−4&lt;−1</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−4&gt;1</m:t>
                              </m:r>
                            </m:e>
                          </m:d>
                        </m:e>
                      </m:func>
                      <m:r>
                        <m:rPr>
                          <m:brk m:alnAt="3"/>
                        </m:rP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&lt;3</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&gt;5</m:t>
                              </m:r>
                            </m:e>
                          </m:d>
                        </m:e>
                      </m:func>
                      <m:r>
                        <m:rPr>
                          <m:brk m:alnAt="3"/>
                        </m:rPr>
                        <a:rPr lang="en-GB" i="1">
                          <a:latin typeface="Cambria Math" panose="02040503050406030204" pitchFamily="18" charset="0"/>
                        </a:rPr>
                        <m:t>=</m:t>
                      </m:r>
                      <m:r>
                        <a:rPr lang="en-GB">
                          <a:latin typeface="Cambria Math" panose="02040503050406030204" pitchFamily="18" charset="0"/>
                        </a:rPr>
                        <m:t>0.5</m:t>
                      </m:r>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&gt;5</m:t>
                              </m:r>
                            </m:e>
                          </m:d>
                        </m:e>
                      </m:func>
                      <m:r>
                        <a:rPr lang="en-GB" i="1">
                          <a:latin typeface="Cambria Math" panose="02040503050406030204" pitchFamily="18" charset="0"/>
                        </a:rPr>
                        <m:t>    </m:t>
                      </m:r>
                      <m:r>
                        <m:rPr>
                          <m:sty m:val="p"/>
                        </m:rPr>
                        <a:rPr lang="en-GB">
                          <a:latin typeface="Cambria Math" panose="02040503050406030204" pitchFamily="18" charset="0"/>
                        </a:rPr>
                        <m:t>as</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m:t>
                              </m:r>
                              <m:r>
                                <a:rPr lang="en-GB" i="1">
                                  <a:latin typeface="Cambria Math" panose="02040503050406030204" pitchFamily="18" charset="0"/>
                                </a:rPr>
                                <m:t>𝜇</m:t>
                              </m:r>
                            </m:e>
                          </m:d>
                        </m:e>
                      </m:func>
                      <m:r>
                        <a:rPr lang="en-GB" i="1">
                          <a:latin typeface="Cambria Math" panose="02040503050406030204" pitchFamily="18" charset="0"/>
                        </a:rPr>
                        <m:t>=0.5</m:t>
                      </m:r>
                      <m:r>
                        <m:rPr>
                          <m:brk m:alnAt="3"/>
                        </m:rPr>
                        <a:rPr lang="en-GB" i="1">
                          <a:latin typeface="Cambria Math" panose="02040503050406030204" pitchFamily="18" charset="0"/>
                        </a:rPr>
                        <m:t>=</m:t>
                      </m:r>
                      <m:r>
                        <a:rPr lang="en-GB">
                          <a:latin typeface="Cambria Math" panose="02040503050406030204" pitchFamily="18" charset="0"/>
                        </a:rPr>
                        <m:t>0.5</m:t>
                      </m:r>
                      <m:r>
                        <a:rPr lang="en-GB" i="1">
                          <a:latin typeface="Cambria Math" panose="02040503050406030204" pitchFamily="18" charset="0"/>
                        </a:rPr>
                        <m:t>+1−</m:t>
                      </m:r>
                      <m:r>
                        <m:rPr>
                          <m:nor/>
                        </m:rPr>
                        <a:rPr lang="en-GB">
                          <a:latin typeface="Calibri Light" panose="020F0302020204030204" pitchFamily="34" charset="0"/>
                          <a:cs typeface="Calibri Light" panose="020F0302020204030204" pitchFamily="34" charset="0"/>
                        </a:rPr>
                        <m:t>NORMAL</m:t>
                      </m:r>
                      <m:r>
                        <m:rPr>
                          <m:nor/>
                        </m:rPr>
                        <a:rPr lang="en-GB">
                          <a:latin typeface="Calibri Light" panose="020F0302020204030204" pitchFamily="34" charset="0"/>
                          <a:cs typeface="Calibri Light" panose="020F0302020204030204" pitchFamily="34" charset="0"/>
                        </a:rPr>
                        <m:t>.</m:t>
                      </m:r>
                      <m:r>
                        <m:rPr>
                          <m:nor/>
                        </m:rPr>
                        <a:rPr lang="en-GB">
                          <a:latin typeface="Calibri Light" panose="020F0302020204030204" pitchFamily="34" charset="0"/>
                          <a:cs typeface="Calibri Light" panose="020F0302020204030204" pitchFamily="34" charset="0"/>
                        </a:rPr>
                        <m:t>DIST</m:t>
                      </m:r>
                      <m:r>
                        <m:rPr>
                          <m:nor/>
                        </m:rPr>
                        <a:rPr lang="en-GB">
                          <a:latin typeface="Calibri Light" panose="020F0302020204030204" pitchFamily="34" charset="0"/>
                          <a:cs typeface="Calibri Light" panose="020F0302020204030204" pitchFamily="34" charset="0"/>
                        </a:rPr>
                        <m:t>(5,3,1,</m:t>
                      </m:r>
                      <m:r>
                        <m:rPr>
                          <m:nor/>
                        </m:rPr>
                        <a:rPr lang="en-GB">
                          <a:latin typeface="Calibri Light" panose="020F0302020204030204" pitchFamily="34" charset="0"/>
                          <a:cs typeface="Calibri Light" panose="020F0302020204030204" pitchFamily="34" charset="0"/>
                        </a:rPr>
                        <m:t>TRUE</m:t>
                      </m:r>
                      <m:r>
                        <m:rPr>
                          <m:nor/>
                        </m:rPr>
                        <a:rPr lang="en-GB">
                          <a:latin typeface="Calibri Light" panose="020F0302020204030204" pitchFamily="34" charset="0"/>
                          <a:cs typeface="Calibri Light" panose="020F0302020204030204" pitchFamily="34" charset="0"/>
                        </a:rPr>
                        <m:t>)</m:t>
                      </m:r>
                      <m:r>
                        <m:rPr>
                          <m:brk m:alnAt="3"/>
                        </m:rPr>
                        <a:rPr lang="en-GB" i="1">
                          <a:latin typeface="Cambria Math" panose="02040503050406030204" pitchFamily="18" charset="0"/>
                        </a:rPr>
                        <m:t>≈</m:t>
                      </m:r>
                      <m:r>
                        <a:rPr lang="en-GB" i="1">
                          <a:latin typeface="Cambria Math" panose="02040503050406030204" pitchFamily="18" charset="0"/>
                        </a:rPr>
                        <m:t>1.5−0.9772</m:t>
                      </m:r>
                      <m:r>
                        <m:rPr>
                          <m:brk m:alnAt="3"/>
                        </m:rPr>
                        <a:rPr lang="en-GB" i="1">
                          <a:latin typeface="Cambria Math" panose="02040503050406030204" pitchFamily="18" charset="0"/>
                        </a:rPr>
                        <m:t>=</m:t>
                      </m:r>
                      <m:r>
                        <a:rPr lang="en-GB" i="1">
                          <a:latin typeface="Cambria Math" panose="02040503050406030204" pitchFamily="18" charset="0"/>
                        </a:rPr>
                        <m:t>0.5228</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8640"/>
                <a:ext cx="8229600" cy="6552728"/>
              </a:xfr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603137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Method 3 Ask the I</a:t>
            </a:r>
            <a:r>
              <a:rPr lang="en-GB" dirty="0" smtClean="0"/>
              <a:t>nternet</a:t>
            </a:r>
            <a:endParaRPr lang="en-GB" dirty="0"/>
          </a:p>
        </p:txBody>
      </p:sp>
      <p:sp>
        <p:nvSpPr>
          <p:cNvPr id="3" name="Content Placeholder 2"/>
          <p:cNvSpPr>
            <a:spLocks noGrp="1"/>
          </p:cNvSpPr>
          <p:nvPr>
            <p:ph idx="1"/>
          </p:nvPr>
        </p:nvSpPr>
        <p:spPr/>
        <p:txBody>
          <a:bodyPr/>
          <a:lstStyle/>
          <a:p>
            <a:pPr marL="0" indent="0">
              <a:buNone/>
            </a:pPr>
            <a:r>
              <a:rPr lang="en-GB" dirty="0"/>
              <a:t>A quick little Google of the search term </a:t>
            </a:r>
            <a:r>
              <a:rPr lang="en-GB" i="1" dirty="0"/>
              <a:t>normal probability calculator</a:t>
            </a:r>
            <a:r>
              <a:rPr lang="en-GB" dirty="0"/>
              <a:t> gives a multitude of online calculators.</a:t>
            </a:r>
          </a:p>
          <a:p>
            <a:pPr marL="0" indent="0">
              <a:buNone/>
            </a:pPr>
            <a:endParaRPr lang="en-GB" dirty="0"/>
          </a:p>
          <a:p>
            <a:pPr marL="0" indent="0">
              <a:buNone/>
            </a:pPr>
            <a:r>
              <a:rPr lang="en-GB" dirty="0"/>
              <a:t>For example, the </a:t>
            </a:r>
            <a:r>
              <a:rPr lang="en-GB" i="1" dirty="0" err="1"/>
              <a:t>OnlineStatBook</a:t>
            </a:r>
            <a:r>
              <a:rPr lang="en-GB" dirty="0"/>
              <a:t> Normal probability calculator </a:t>
            </a:r>
            <a:r>
              <a:rPr lang="en-GB" dirty="0" smtClean="0"/>
              <a:t>is </a:t>
            </a:r>
            <a:r>
              <a:rPr lang="en-GB" dirty="0"/>
              <a:t>very flexible; it allows you to calculate Normal probabilities very directly.</a:t>
            </a:r>
          </a:p>
          <a:p>
            <a:pPr marL="0" indent="0">
              <a:buNone/>
            </a:pPr>
            <a:endParaRPr lang="en-GB" dirty="0"/>
          </a:p>
        </p:txBody>
      </p:sp>
    </p:spTree>
    <p:extLst>
      <p:ext uri="{BB962C8B-B14F-4D97-AF65-F5344CB8AC3E}">
        <p14:creationId xmlns:p14="http://schemas.microsoft.com/office/powerpoint/2010/main" val="500464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60648"/>
                <a:ext cx="8229600" cy="5865515"/>
              </a:xfrm>
            </p:spPr>
            <p:txBody>
              <a:bodyPr/>
              <a:lstStyle/>
              <a:p>
                <a:pPr marL="0" indent="0">
                  <a:buNone/>
                </a:pPr>
                <a:r>
                  <a:rPr lang="en-GB" dirty="0"/>
                  <a:t>Here we calculate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&gt;4</m:t>
                            </m:r>
                          </m:e>
                        </m:d>
                      </m:e>
                    </m:func>
                  </m:oMath>
                </a14:m>
                <a:r>
                  <a:rPr lang="en-GB" dirty="0"/>
                  <a:t> if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 ~ </m:t>
                    </m:r>
                    <m:r>
                      <m:rPr>
                        <m:sty m:val="p"/>
                      </m:rPr>
                      <a:rPr lang="en-GB">
                        <a:latin typeface="Cambria Math" panose="02040503050406030204" pitchFamily="18" charset="0"/>
                      </a:rPr>
                      <m:t>N</m:t>
                    </m:r>
                    <m:d>
                      <m:dPr>
                        <m:ctrlPr>
                          <a:rPr lang="en-GB" i="1">
                            <a:latin typeface="Cambria Math" panose="02040503050406030204" pitchFamily="18" charset="0"/>
                          </a:rPr>
                        </m:ctrlPr>
                      </m:dPr>
                      <m:e>
                        <m:r>
                          <a:rPr lang="en-GB" i="1">
                            <a:latin typeface="Cambria Math" panose="02040503050406030204" pitchFamily="18" charset="0"/>
                          </a:rPr>
                          <m:t>3,1</m:t>
                        </m:r>
                      </m:e>
                    </m:d>
                  </m:oMath>
                </a14:m>
                <a:r>
                  <a:rPr lang="en-GB" dirty="0"/>
                  <a:t>.</a:t>
                </a: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60648"/>
                <a:ext cx="8229600" cy="5865515"/>
              </a:xfrm>
              <a:blipFill>
                <a:blip r:embed="rId2"/>
                <a:stretch>
                  <a:fillRect l="-1852" t="-1247"/>
                </a:stretch>
              </a:blipFill>
            </p:spPr>
            <p:txBody>
              <a:bodyPr/>
              <a:lstStyle/>
              <a:p>
                <a:r>
                  <a:rPr lang="en-GB">
                    <a:noFill/>
                  </a:rPr>
                  <a:t> </a:t>
                </a:r>
              </a:p>
            </p:txBody>
          </p:sp>
        </mc:Fallback>
      </mc:AlternateContent>
      <p:pic>
        <p:nvPicPr>
          <p:cNvPr id="4" name="Picture 3"/>
          <p:cNvPicPr/>
          <p:nvPr/>
        </p:nvPicPr>
        <p:blipFill>
          <a:blip r:embed="rId3"/>
          <a:stretch>
            <a:fillRect/>
          </a:stretch>
        </p:blipFill>
        <p:spPr>
          <a:xfrm>
            <a:off x="2204816" y="1196752"/>
            <a:ext cx="4455415" cy="5552723"/>
          </a:xfrm>
          <a:prstGeom prst="rect">
            <a:avLst/>
          </a:prstGeom>
        </p:spPr>
      </p:pic>
    </p:spTree>
    <p:extLst>
      <p:ext uri="{BB962C8B-B14F-4D97-AF65-F5344CB8AC3E}">
        <p14:creationId xmlns:p14="http://schemas.microsoft.com/office/powerpoint/2010/main" val="3908043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60648"/>
                <a:ext cx="8229600" cy="5865515"/>
              </a:xfrm>
            </p:spPr>
            <p:txBody>
              <a:bodyPr/>
              <a:lstStyle/>
              <a:p>
                <a:pPr marL="0" indent="0">
                  <a:buNone/>
                </a:pPr>
                <a:r>
                  <a:rPr lang="en-GB" dirty="0"/>
                  <a:t>Here we calculate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2&lt;</m:t>
                            </m:r>
                            <m:r>
                              <a:rPr lang="en-GB" i="1">
                                <a:latin typeface="Cambria Math" panose="02040503050406030204" pitchFamily="18" charset="0"/>
                              </a:rPr>
                              <m:t>𝑋</m:t>
                            </m:r>
                            <m:r>
                              <a:rPr lang="en-GB" i="1">
                                <a:latin typeface="Cambria Math" panose="02040503050406030204" pitchFamily="18" charset="0"/>
                              </a:rPr>
                              <m:t>&lt;5</m:t>
                            </m:r>
                          </m:e>
                        </m:d>
                      </m:e>
                    </m:func>
                  </m:oMath>
                </a14:m>
                <a:r>
                  <a:rPr lang="en-GB" dirty="0"/>
                  <a:t> if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 ~ </m:t>
                    </m:r>
                    <m:r>
                      <m:rPr>
                        <m:sty m:val="p"/>
                      </m:rPr>
                      <a:rPr lang="en-GB">
                        <a:latin typeface="Cambria Math" panose="02040503050406030204" pitchFamily="18" charset="0"/>
                      </a:rPr>
                      <m:t>N</m:t>
                    </m:r>
                    <m:d>
                      <m:dPr>
                        <m:ctrlPr>
                          <a:rPr lang="en-GB" i="1">
                            <a:latin typeface="Cambria Math" panose="02040503050406030204" pitchFamily="18" charset="0"/>
                          </a:rPr>
                        </m:ctrlPr>
                      </m:dPr>
                      <m:e>
                        <m:r>
                          <a:rPr lang="en-GB" i="1">
                            <a:latin typeface="Cambria Math" panose="02040503050406030204" pitchFamily="18" charset="0"/>
                          </a:rPr>
                          <m:t>3,1</m:t>
                        </m:r>
                      </m:e>
                    </m:d>
                  </m:oMath>
                </a14:m>
                <a:r>
                  <a:rPr lang="en-GB" dirty="0"/>
                  <a:t>.</a:t>
                </a: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60648"/>
                <a:ext cx="8229600" cy="5865515"/>
              </a:xfrm>
              <a:blipFill>
                <a:blip r:embed="rId2"/>
                <a:stretch>
                  <a:fillRect l="-1852" t="-1247" r="-444"/>
                </a:stretch>
              </a:blipFill>
            </p:spPr>
            <p:txBody>
              <a:bodyPr/>
              <a:lstStyle/>
              <a:p>
                <a:r>
                  <a:rPr lang="en-GB">
                    <a:noFill/>
                  </a:rPr>
                  <a:t> </a:t>
                </a:r>
              </a:p>
            </p:txBody>
          </p:sp>
        </mc:Fallback>
      </mc:AlternateContent>
      <p:pic>
        <p:nvPicPr>
          <p:cNvPr id="4" name="Picture 3"/>
          <p:cNvPicPr/>
          <p:nvPr/>
        </p:nvPicPr>
        <p:blipFill>
          <a:blip r:embed="rId3"/>
          <a:stretch>
            <a:fillRect/>
          </a:stretch>
        </p:blipFill>
        <p:spPr>
          <a:xfrm>
            <a:off x="2265711" y="1196752"/>
            <a:ext cx="4381950" cy="5472608"/>
          </a:xfrm>
          <a:prstGeom prst="rect">
            <a:avLst/>
          </a:prstGeom>
        </p:spPr>
      </p:pic>
    </p:spTree>
    <p:extLst>
      <p:ext uri="{BB962C8B-B14F-4D97-AF65-F5344CB8AC3E}">
        <p14:creationId xmlns:p14="http://schemas.microsoft.com/office/powerpoint/2010/main" val="3936196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8640"/>
                <a:ext cx="8229600" cy="5937523"/>
              </a:xfrm>
            </p:spPr>
            <p:txBody>
              <a:bodyPr/>
              <a:lstStyle/>
              <a:p>
                <a:pPr marL="0" indent="0">
                  <a:buNone/>
                </a:pPr>
                <a:r>
                  <a:rPr lang="en-GB" dirty="0"/>
                  <a:t>And here we calculate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m:t>
                            </m:r>
                            <m:r>
                              <a:rPr lang="en-GB" i="1">
                                <a:latin typeface="Cambria Math" panose="02040503050406030204" pitchFamily="18" charset="0"/>
                              </a:rPr>
                              <m:t>𝑋</m:t>
                            </m:r>
                            <m:r>
                              <a:rPr lang="en-GB" i="1">
                                <a:latin typeface="Cambria Math" panose="02040503050406030204" pitchFamily="18" charset="0"/>
                              </a:rPr>
                              <m:t>−4|&gt;1</m:t>
                            </m:r>
                          </m:e>
                        </m:d>
                      </m:e>
                    </m:func>
                  </m:oMath>
                </a14:m>
                <a:r>
                  <a:rPr lang="en-GB" dirty="0"/>
                  <a:t> if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 ~ </m:t>
                    </m:r>
                    <m:r>
                      <m:rPr>
                        <m:sty m:val="p"/>
                      </m:rPr>
                      <a:rPr lang="en-GB">
                        <a:latin typeface="Cambria Math" panose="02040503050406030204" pitchFamily="18" charset="0"/>
                      </a:rPr>
                      <m:t>N</m:t>
                    </m:r>
                    <m:d>
                      <m:dPr>
                        <m:ctrlPr>
                          <a:rPr lang="en-GB" i="1">
                            <a:latin typeface="Cambria Math" panose="02040503050406030204" pitchFamily="18" charset="0"/>
                          </a:rPr>
                        </m:ctrlPr>
                      </m:dPr>
                      <m:e>
                        <m:r>
                          <a:rPr lang="en-GB" i="1">
                            <a:latin typeface="Cambria Math" panose="02040503050406030204" pitchFamily="18" charset="0"/>
                          </a:rPr>
                          <m:t>3,1</m:t>
                        </m:r>
                      </m:e>
                    </m:d>
                  </m:oMath>
                </a14:m>
                <a:r>
                  <a:rPr lang="en-GB" dirty="0"/>
                  <a:t>.</a:t>
                </a: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8640"/>
                <a:ext cx="8229600" cy="5937523"/>
              </a:xfrm>
              <a:blipFill>
                <a:blip r:embed="rId2"/>
                <a:stretch>
                  <a:fillRect l="-1852" t="-1232"/>
                </a:stretch>
              </a:blipFill>
            </p:spPr>
            <p:txBody>
              <a:bodyPr/>
              <a:lstStyle/>
              <a:p>
                <a:r>
                  <a:rPr lang="en-GB">
                    <a:noFill/>
                  </a:rPr>
                  <a:t> </a:t>
                </a:r>
              </a:p>
            </p:txBody>
          </p:sp>
        </mc:Fallback>
      </mc:AlternateContent>
      <p:pic>
        <p:nvPicPr>
          <p:cNvPr id="4" name="Picture 3"/>
          <p:cNvPicPr/>
          <p:nvPr/>
        </p:nvPicPr>
        <p:blipFill>
          <a:blip r:embed="rId3"/>
          <a:stretch>
            <a:fillRect/>
          </a:stretch>
        </p:blipFill>
        <p:spPr>
          <a:xfrm>
            <a:off x="2240956" y="1196752"/>
            <a:ext cx="4491283" cy="5661247"/>
          </a:xfrm>
          <a:prstGeom prst="rect">
            <a:avLst/>
          </a:prstGeom>
        </p:spPr>
      </p:pic>
    </p:spTree>
    <p:extLst>
      <p:ext uri="{BB962C8B-B14F-4D97-AF65-F5344CB8AC3E}">
        <p14:creationId xmlns:p14="http://schemas.microsoft.com/office/powerpoint/2010/main" val="1187863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 4 Graphics Calculator</a:t>
            </a:r>
            <a:endParaRPr lang="en-GB" dirty="0"/>
          </a:p>
        </p:txBody>
      </p:sp>
      <p:sp>
        <p:nvSpPr>
          <p:cNvPr id="3" name="Content Placeholder 2"/>
          <p:cNvSpPr>
            <a:spLocks noGrp="1"/>
          </p:cNvSpPr>
          <p:nvPr>
            <p:ph idx="1"/>
          </p:nvPr>
        </p:nvSpPr>
        <p:spPr/>
        <p:txBody>
          <a:bodyPr/>
          <a:lstStyle/>
          <a:p>
            <a:pPr marL="0" indent="0">
              <a:buNone/>
            </a:pPr>
            <a:r>
              <a:rPr lang="en-GB" dirty="0"/>
              <a:t>If you have a graphics calculator, then you might have access to special functions for probability distributions. For example, the </a:t>
            </a:r>
            <a:r>
              <a:rPr lang="en-GB" i="1" dirty="0"/>
              <a:t>Texas Instruments TI-83 Plus</a:t>
            </a:r>
            <a:r>
              <a:rPr lang="en-GB" dirty="0"/>
              <a:t> calculator has a </a:t>
            </a:r>
            <a:r>
              <a:rPr lang="en-GB" dirty="0">
                <a:latin typeface="Calibri Light" panose="020F0302020204030204" pitchFamily="34" charset="0"/>
                <a:cs typeface="Calibri Light" panose="020F0302020204030204" pitchFamily="34" charset="0"/>
              </a:rPr>
              <a:t>DISTRIBUTIONS</a:t>
            </a:r>
            <a:r>
              <a:rPr lang="en-GB" dirty="0"/>
              <a:t> menu that you </a:t>
            </a:r>
            <a:r>
              <a:rPr lang="en-GB" dirty="0" smtClean="0"/>
              <a:t>can</a:t>
            </a:r>
          </a:p>
          <a:p>
            <a:pPr marL="0" indent="0">
              <a:buNone/>
            </a:pPr>
            <a:r>
              <a:rPr lang="en-GB" dirty="0" smtClean="0"/>
              <a:t>access </a:t>
            </a:r>
            <a:r>
              <a:rPr lang="en-GB" dirty="0"/>
              <a:t>by pressing </a:t>
            </a:r>
            <a:r>
              <a:rPr lang="en-GB" dirty="0">
                <a:latin typeface="Calibri Light" panose="020F0302020204030204" pitchFamily="34" charset="0"/>
                <a:cs typeface="Calibri Light" panose="020F0302020204030204" pitchFamily="34" charset="0"/>
              </a:rPr>
              <a:t>2nd</a:t>
            </a:r>
            <a:r>
              <a:rPr lang="en-GB" dirty="0"/>
              <a:t> + </a:t>
            </a:r>
            <a:r>
              <a:rPr lang="en-GB" dirty="0">
                <a:latin typeface="Calibri Light" panose="020F0302020204030204" pitchFamily="34" charset="0"/>
                <a:cs typeface="Calibri Light" panose="020F0302020204030204" pitchFamily="34" charset="0"/>
              </a:rPr>
              <a:t>DIST</a:t>
            </a:r>
            <a:r>
              <a:rPr lang="en-GB" dirty="0"/>
              <a:t>.</a:t>
            </a:r>
            <a:endParaRPr lang="en-GB" dirty="0"/>
          </a:p>
        </p:txBody>
      </p:sp>
      <p:pic>
        <p:nvPicPr>
          <p:cNvPr id="4" name="Picture 3"/>
          <p:cNvPicPr/>
          <p:nvPr/>
        </p:nvPicPr>
        <p:blipFill>
          <a:blip r:embed="rId2"/>
          <a:stretch>
            <a:fillRect/>
          </a:stretch>
        </p:blipFill>
        <p:spPr>
          <a:xfrm>
            <a:off x="7076405" y="2636912"/>
            <a:ext cx="1594351" cy="3886056"/>
          </a:xfrm>
          <a:prstGeom prst="rect">
            <a:avLst/>
          </a:prstGeom>
        </p:spPr>
      </p:pic>
    </p:spTree>
    <p:extLst>
      <p:ext uri="{BB962C8B-B14F-4D97-AF65-F5344CB8AC3E}">
        <p14:creationId xmlns:p14="http://schemas.microsoft.com/office/powerpoint/2010/main" val="190759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Probabilities from the Normal distribution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r>
                  <a:rPr lang="en-GB" dirty="0"/>
                  <a:t>Once a Normal distribution has been declared for a random variable we are able to use this distribution to find probabilities associated with the random variable. Suppose that </a:t>
                </a:r>
                <a14:m>
                  <m:oMath xmlns:m="http://schemas.openxmlformats.org/officeDocument/2006/math">
                    <m:r>
                      <a:rPr lang="en-GB" i="1">
                        <a:latin typeface="Cambria Math" panose="02040503050406030204" pitchFamily="18" charset="0"/>
                      </a:rPr>
                      <m:t>𝑋</m:t>
                    </m:r>
                  </m:oMath>
                </a14:m>
                <a:r>
                  <a:rPr lang="en-GB" dirty="0"/>
                  <a:t> is a random variable and we are to model it as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 ~ </m:t>
                    </m:r>
                    <m:r>
                      <m:rPr>
                        <m:sty m:val="p"/>
                      </m:rPr>
                      <a:rPr lang="en-GB">
                        <a:latin typeface="Cambria Math" panose="02040503050406030204" pitchFamily="18" charset="0"/>
                      </a:rPr>
                      <m:t>N</m:t>
                    </m:r>
                    <m:d>
                      <m:dPr>
                        <m:ctrlPr>
                          <a:rPr lang="en-GB" i="1">
                            <a:latin typeface="Cambria Math" panose="02040503050406030204" pitchFamily="18" charset="0"/>
                          </a:rPr>
                        </m:ctrlPr>
                      </m:dPr>
                      <m:e>
                        <m:r>
                          <a:rPr lang="en-GB" i="1">
                            <a:latin typeface="Cambria Math" panose="02040503050406030204" pitchFamily="18" charset="0"/>
                          </a:rPr>
                          <m:t>𝜇</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e>
                    </m:d>
                  </m:oMath>
                </a14:m>
                <a:r>
                  <a:rPr lang="en-GB" dirty="0"/>
                  <a:t>. Then the probability that </a:t>
                </a:r>
                <a14:m>
                  <m:oMath xmlns:m="http://schemas.openxmlformats.org/officeDocument/2006/math">
                    <m:r>
                      <a:rPr lang="en-GB" i="1">
                        <a:latin typeface="Cambria Math" panose="02040503050406030204" pitchFamily="18" charset="0"/>
                      </a:rPr>
                      <m:t>𝑋</m:t>
                    </m:r>
                  </m:oMath>
                </a14:m>
                <a:r>
                  <a:rPr lang="en-GB" dirty="0"/>
                  <a:t> is between two values, </a:t>
                </a:r>
                <a14:m>
                  <m:oMath xmlns:m="http://schemas.openxmlformats.org/officeDocument/2006/math">
                    <m:r>
                      <a:rPr lang="en-GB" i="1">
                        <a:latin typeface="Cambria Math" panose="02040503050406030204" pitchFamily="18" charset="0"/>
                      </a:rPr>
                      <m:t>𝑎</m:t>
                    </m:r>
                  </m:oMath>
                </a14:m>
                <a:r>
                  <a:rPr lang="en-GB" dirty="0"/>
                  <a:t> and </a:t>
                </a:r>
                <a14:m>
                  <m:oMath xmlns:m="http://schemas.openxmlformats.org/officeDocument/2006/math">
                    <m:r>
                      <a:rPr lang="en-GB" i="1">
                        <a:latin typeface="Cambria Math" panose="02040503050406030204" pitchFamily="18" charset="0"/>
                      </a:rPr>
                      <m:t>𝑏</m:t>
                    </m:r>
                  </m:oMath>
                </a14:m>
                <a:r>
                  <a:rPr lang="en-GB" dirty="0"/>
                  <a:t> will be given by the area under the bell curve between </a:t>
                </a:r>
                <a14:m>
                  <m:oMath xmlns:m="http://schemas.openxmlformats.org/officeDocument/2006/math">
                    <m:r>
                      <a:rPr lang="en-GB" i="1">
                        <a:latin typeface="Cambria Math" panose="02040503050406030204" pitchFamily="18" charset="0"/>
                      </a:rPr>
                      <m:t>𝑎</m:t>
                    </m:r>
                  </m:oMath>
                </a14:m>
                <a:r>
                  <a:rPr lang="en-GB" dirty="0"/>
                  <a:t> and </a:t>
                </a:r>
                <a14:m>
                  <m:oMath xmlns:m="http://schemas.openxmlformats.org/officeDocument/2006/math">
                    <m:r>
                      <a:rPr lang="en-GB" i="1">
                        <a:latin typeface="Cambria Math" panose="02040503050406030204" pitchFamily="18" charset="0"/>
                      </a:rPr>
                      <m:t>𝑏</m:t>
                    </m:r>
                  </m:oMath>
                </a14:m>
                <a:r>
                  <a:rPr lang="en-GB" dirty="0"/>
                  <a:t>. We call this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𝑎</m:t>
                            </m:r>
                            <m:r>
                              <a:rPr lang="en-GB" i="1">
                                <a:latin typeface="Cambria Math" panose="02040503050406030204" pitchFamily="18" charset="0"/>
                              </a:rPr>
                              <m:t>&lt;</m:t>
                            </m:r>
                            <m:r>
                              <a:rPr lang="en-GB" i="1">
                                <a:latin typeface="Cambria Math" panose="02040503050406030204" pitchFamily="18" charset="0"/>
                              </a:rPr>
                              <m:t>𝑋</m:t>
                            </m:r>
                            <m:r>
                              <a:rPr lang="en-GB" i="1">
                                <a:latin typeface="Cambria Math" panose="02040503050406030204" pitchFamily="18" charset="0"/>
                              </a:rPr>
                              <m:t>&lt;</m:t>
                            </m:r>
                            <m:r>
                              <a:rPr lang="en-GB" i="1">
                                <a:latin typeface="Cambria Math" panose="02040503050406030204" pitchFamily="18" charset="0"/>
                              </a:rPr>
                              <m:t>𝑏</m:t>
                            </m:r>
                          </m:e>
                        </m:d>
                      </m:e>
                    </m:func>
                  </m:oMath>
                </a14:m>
                <a:r>
                  <a:rPr lang="en-GB" dirty="0" smtClean="0"/>
                  <a:t>.</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752" r="-1185" b="-3504"/>
                </a:stretch>
              </a:blipFill>
            </p:spPr>
            <p:txBody>
              <a:bodyPr/>
              <a:lstStyle/>
              <a:p>
                <a:r>
                  <a:rPr lang="en-GB">
                    <a:noFill/>
                  </a:rPr>
                  <a:t> </a:t>
                </a:r>
              </a:p>
            </p:txBody>
          </p:sp>
        </mc:Fallback>
      </mc:AlternateContent>
    </p:spTree>
    <p:extLst>
      <p:ext uri="{BB962C8B-B14F-4D97-AF65-F5344CB8AC3E}">
        <p14:creationId xmlns:p14="http://schemas.microsoft.com/office/powerpoint/2010/main" val="3136176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260648"/>
                <a:ext cx="8229600" cy="5865515"/>
              </a:xfrm>
            </p:spPr>
            <p:txBody>
              <a:bodyPr>
                <a:normAutofit fontScale="92500" lnSpcReduction="10000"/>
              </a:bodyPr>
              <a:lstStyle/>
              <a:p>
                <a:pPr marL="0" indent="0">
                  <a:buNone/>
                </a:pPr>
                <a:r>
                  <a:rPr lang="en-GB" dirty="0"/>
                  <a:t>The first three functions are based on the Normal distribution.</a:t>
                </a:r>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a:t>For calculating probabilities, we want to use </a:t>
                </a:r>
                <a:r>
                  <a:rPr lang="en-GB" dirty="0" err="1">
                    <a:latin typeface="Calibri Light" panose="020F0302020204030204" pitchFamily="34" charset="0"/>
                    <a:cs typeface="Calibri Light" panose="020F0302020204030204" pitchFamily="34" charset="0"/>
                  </a:rPr>
                  <a:t>normalcdf</a:t>
                </a:r>
                <a:r>
                  <a:rPr lang="en-GB" dirty="0"/>
                  <a:t> (which stands for Normal cumulative distribution function). The format required is </a:t>
                </a:r>
                <a:r>
                  <a:rPr lang="en-GB" dirty="0" err="1">
                    <a:latin typeface="Calibri Light" panose="020F0302020204030204" pitchFamily="34" charset="0"/>
                    <a:cs typeface="Calibri Light" panose="020F0302020204030204" pitchFamily="34" charset="0"/>
                  </a:rPr>
                  <a:t>normalcdf</a:t>
                </a:r>
                <a:r>
                  <a:rPr lang="en-GB" dirty="0"/>
                  <a:t>(</a:t>
                </a:r>
                <a14:m>
                  <m:oMath xmlns:m="http://schemas.openxmlformats.org/officeDocument/2006/math">
                    <m:r>
                      <a:rPr lang="en-GB" i="1"/>
                      <m:t>𝜇</m:t>
                    </m:r>
                  </m:oMath>
                </a14:m>
                <a:r>
                  <a:rPr lang="en-GB" dirty="0"/>
                  <a:t>,</a:t>
                </a:r>
                <a14:m>
                  <m:oMath xmlns:m="http://schemas.openxmlformats.org/officeDocument/2006/math">
                    <m:r>
                      <a:rPr lang="en-GB" i="1"/>
                      <m:t>𝜎</m:t>
                    </m:r>
                  </m:oMath>
                </a14:m>
                <a:r>
                  <a:rPr lang="en-GB" dirty="0"/>
                  <a:t>,</a:t>
                </a:r>
                <a14:m>
                  <m:oMath xmlns:m="http://schemas.openxmlformats.org/officeDocument/2006/math">
                    <m:r>
                      <a:rPr lang="en-GB" i="1"/>
                      <m:t>𝑥</m:t>
                    </m:r>
                  </m:oMath>
                </a14:m>
                <a:r>
                  <a:rPr lang="en-GB" dirty="0"/>
                  <a:t>) and this will calculate </a:t>
                </a:r>
                <a14:m>
                  <m:oMath xmlns:m="http://schemas.openxmlformats.org/officeDocument/2006/math">
                    <m:r>
                      <m:rPr>
                        <m:sty m:val="p"/>
                      </m:rPr>
                      <a:rPr lang="en-GB"/>
                      <m:t>Pr</m:t>
                    </m:r>
                    <m:r>
                      <a:rPr lang="en-GB" i="1"/>
                      <m:t>(</m:t>
                    </m:r>
                    <m:r>
                      <a:rPr lang="en-GB" i="1"/>
                      <m:t>𝑋</m:t>
                    </m:r>
                    <m:r>
                      <a:rPr lang="en-GB" i="1"/>
                      <m:t>&lt;</m:t>
                    </m:r>
                    <m:r>
                      <a:rPr lang="en-GB" i="1"/>
                      <m:t>𝑥</m:t>
                    </m:r>
                    <m:r>
                      <a:rPr lang="en-GB" i="1"/>
                      <m:t>)</m:t>
                    </m:r>
                  </m:oMath>
                </a14:m>
                <a:r>
                  <a:rPr lang="en-GB" dirty="0"/>
                  <a:t> where </a:t>
                </a:r>
                <a14:m>
                  <m:oMath xmlns:m="http://schemas.openxmlformats.org/officeDocument/2006/math">
                    <m:r>
                      <a:rPr lang="en-GB" i="1"/>
                      <m:t>𝑋</m:t>
                    </m:r>
                    <m:r>
                      <a:rPr lang="en-GB" i="1"/>
                      <m:t> ~ </m:t>
                    </m:r>
                    <m:r>
                      <m:rPr>
                        <m:sty m:val="p"/>
                      </m:rPr>
                      <a:rPr lang="en-GB"/>
                      <m:t>N</m:t>
                    </m:r>
                    <m:d>
                      <m:dPr>
                        <m:ctrlPr>
                          <a:rPr lang="en-GB" i="1"/>
                        </m:ctrlPr>
                      </m:dPr>
                      <m:e>
                        <m:r>
                          <a:rPr lang="en-GB" i="1"/>
                          <m:t>𝜇</m:t>
                        </m:r>
                        <m:r>
                          <a:rPr lang="en-GB" i="1"/>
                          <m:t>,</m:t>
                        </m:r>
                        <m:sSup>
                          <m:sSupPr>
                            <m:ctrlPr>
                              <a:rPr lang="en-GB" i="1"/>
                            </m:ctrlPr>
                          </m:sSupPr>
                          <m:e>
                            <m:r>
                              <a:rPr lang="en-GB" i="1"/>
                              <m:t>𝜎</m:t>
                            </m:r>
                          </m:e>
                          <m:sup>
                            <m:r>
                              <a:rPr lang="en-GB" i="1"/>
                              <m:t>2</m:t>
                            </m:r>
                          </m:sup>
                        </m:sSup>
                      </m:e>
                    </m:d>
                  </m:oMath>
                </a14:m>
                <a:r>
                  <a:rPr lang="en-GB" dirty="0"/>
                  <a:t>. It’s similar in set-up to the Microsoft Excel function.</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260648"/>
                <a:ext cx="8229600" cy="5865515"/>
              </a:xfrm>
              <a:blipFill>
                <a:blip r:embed="rId2"/>
                <a:stretch>
                  <a:fillRect l="-1704" t="-2079"/>
                </a:stretch>
              </a:blipFill>
            </p:spPr>
            <p:txBody>
              <a:bodyPr/>
              <a:lstStyle/>
              <a:p>
                <a:r>
                  <a:rPr lang="en-GB">
                    <a:noFill/>
                  </a:rPr>
                  <a:t> </a:t>
                </a:r>
              </a:p>
            </p:txBody>
          </p:sp>
        </mc:Fallback>
      </mc:AlternateContent>
      <p:pic>
        <p:nvPicPr>
          <p:cNvPr id="7" name="Picture 6"/>
          <p:cNvPicPr/>
          <p:nvPr/>
        </p:nvPicPr>
        <p:blipFill>
          <a:blip r:embed="rId3"/>
          <a:stretch>
            <a:fillRect/>
          </a:stretch>
        </p:blipFill>
        <p:spPr>
          <a:xfrm>
            <a:off x="3274153" y="1052736"/>
            <a:ext cx="2595694" cy="1872912"/>
          </a:xfrm>
          <a:prstGeom prst="rect">
            <a:avLst/>
          </a:prstGeom>
        </p:spPr>
      </p:pic>
    </p:spTree>
    <p:extLst>
      <p:ext uri="{BB962C8B-B14F-4D97-AF65-F5344CB8AC3E}">
        <p14:creationId xmlns:p14="http://schemas.microsoft.com/office/powerpoint/2010/main" val="2081186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260648"/>
                <a:ext cx="8229600" cy="5865515"/>
              </a:xfrm>
            </p:spPr>
            <p:txBody>
              <a:bodyPr>
                <a:normAutofit/>
              </a:bodyPr>
              <a:lstStyle/>
              <a:p>
                <a:pPr marL="0" indent="0">
                  <a:buNone/>
                </a:pPr>
                <a:r>
                  <a:rPr lang="en-GB" dirty="0"/>
                  <a:t>Here are some examples.</a:t>
                </a:r>
              </a:p>
              <a:p>
                <a:pPr marL="0" indent="0">
                  <a:buNone/>
                </a:pPr>
                <a:r>
                  <a:rPr lang="en-GB" dirty="0"/>
                  <a:t> </a:t>
                </a:r>
              </a:p>
              <a:p>
                <a:pPr marL="0" indent="0">
                  <a:buNone/>
                </a:pPr>
                <a:r>
                  <a:rPr lang="en-GB" dirty="0" err="1"/>
                  <a:t>normalcdf</a:t>
                </a:r>
                <a:r>
                  <a:rPr lang="en-GB" dirty="0"/>
                  <a:t>(1,2,3) will produce </a:t>
                </a:r>
                <a14:m>
                  <m:oMath xmlns:m="http://schemas.openxmlformats.org/officeDocument/2006/math">
                    <m:func>
                      <m:funcPr>
                        <m:ctrlPr>
                          <a:rPr lang="en-GB" i="1"/>
                        </m:ctrlPr>
                      </m:funcPr>
                      <m:fName>
                        <m:r>
                          <m:rPr>
                            <m:sty m:val="p"/>
                          </m:rPr>
                          <a:rPr lang="en-GB"/>
                          <m:t>Pr</m:t>
                        </m:r>
                      </m:fName>
                      <m:e>
                        <m:d>
                          <m:dPr>
                            <m:ctrlPr>
                              <a:rPr lang="en-GB" i="1"/>
                            </m:ctrlPr>
                          </m:dPr>
                          <m:e>
                            <m:r>
                              <a:rPr lang="en-GB" i="1"/>
                              <m:t>𝑋</m:t>
                            </m:r>
                            <m:r>
                              <a:rPr lang="en-GB" i="1"/>
                              <m:t>&lt;1</m:t>
                            </m:r>
                          </m:e>
                        </m:d>
                      </m:e>
                    </m:func>
                  </m:oMath>
                </a14:m>
                <a:r>
                  <a:rPr lang="en-GB" dirty="0"/>
                  <a:t> where </a:t>
                </a:r>
                <a14:m>
                  <m:oMath xmlns:m="http://schemas.openxmlformats.org/officeDocument/2006/math">
                    <m:r>
                      <a:rPr lang="en-GB" i="1"/>
                      <m:t>𝑋</m:t>
                    </m:r>
                    <m:r>
                      <a:rPr lang="en-GB" i="1"/>
                      <m:t> ~ </m:t>
                    </m:r>
                    <m:r>
                      <m:rPr>
                        <m:sty m:val="p"/>
                      </m:rPr>
                      <a:rPr lang="en-GB"/>
                      <m:t>N</m:t>
                    </m:r>
                    <m:d>
                      <m:dPr>
                        <m:ctrlPr>
                          <a:rPr lang="en-GB" i="1"/>
                        </m:ctrlPr>
                      </m:dPr>
                      <m:e>
                        <m:r>
                          <a:rPr lang="en-GB" i="1"/>
                          <m:t>2,9</m:t>
                        </m:r>
                      </m:e>
                    </m:d>
                  </m:oMath>
                </a14:m>
                <a:endParaRPr lang="en-GB" dirty="0"/>
              </a:p>
              <a:p>
                <a:pPr marL="0" indent="0">
                  <a:buNone/>
                </a:pPr>
                <a:endParaRPr lang="en-GB" dirty="0" smtClean="0"/>
              </a:p>
              <a:p>
                <a:pPr marL="0" indent="0">
                  <a:buNone/>
                </a:pPr>
                <a:endParaRPr lang="en-GB" dirty="0" smtClean="0"/>
              </a:p>
              <a:p>
                <a:pPr marL="0" indent="0">
                  <a:buNone/>
                </a:pPr>
                <a:r>
                  <a:rPr lang="en-GB" dirty="0" err="1"/>
                  <a:t>normalcdf</a:t>
                </a:r>
                <a:r>
                  <a:rPr lang="en-GB" dirty="0"/>
                  <a:t>(3,1,2) will produce </a:t>
                </a:r>
                <a14:m>
                  <m:oMath xmlns:m="http://schemas.openxmlformats.org/officeDocument/2006/math">
                    <m:func>
                      <m:funcPr>
                        <m:ctrlPr>
                          <a:rPr lang="en-GB" i="1"/>
                        </m:ctrlPr>
                      </m:funcPr>
                      <m:fName>
                        <m:r>
                          <m:rPr>
                            <m:sty m:val="p"/>
                          </m:rPr>
                          <a:rPr lang="en-GB"/>
                          <m:t>Pr</m:t>
                        </m:r>
                      </m:fName>
                      <m:e>
                        <m:d>
                          <m:dPr>
                            <m:ctrlPr>
                              <a:rPr lang="en-GB" i="1"/>
                            </m:ctrlPr>
                          </m:dPr>
                          <m:e>
                            <m:r>
                              <a:rPr lang="en-GB" i="1"/>
                              <m:t>𝑋</m:t>
                            </m:r>
                            <m:r>
                              <a:rPr lang="en-GB" i="1"/>
                              <m:t>&lt;3</m:t>
                            </m:r>
                          </m:e>
                        </m:d>
                      </m:e>
                    </m:func>
                  </m:oMath>
                </a14:m>
                <a:r>
                  <a:rPr lang="en-GB" dirty="0"/>
                  <a:t> where </a:t>
                </a:r>
                <a14:m>
                  <m:oMath xmlns:m="http://schemas.openxmlformats.org/officeDocument/2006/math">
                    <m:r>
                      <a:rPr lang="en-GB" i="1"/>
                      <m:t>𝑋</m:t>
                    </m:r>
                    <m:r>
                      <a:rPr lang="en-GB" i="1"/>
                      <m:t> ~ </m:t>
                    </m:r>
                    <m:r>
                      <m:rPr>
                        <m:sty m:val="p"/>
                      </m:rPr>
                      <a:rPr lang="en-GB"/>
                      <m:t>N</m:t>
                    </m:r>
                    <m:d>
                      <m:dPr>
                        <m:ctrlPr>
                          <a:rPr lang="en-GB" i="1"/>
                        </m:ctrlPr>
                      </m:dPr>
                      <m:e>
                        <m:r>
                          <a:rPr lang="en-GB" i="1"/>
                          <m:t>1,4</m:t>
                        </m:r>
                      </m:e>
                    </m:d>
                  </m:oMath>
                </a14:m>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260648"/>
                <a:ext cx="8229600" cy="5865515"/>
              </a:xfrm>
              <a:blipFill>
                <a:blip r:embed="rId2"/>
                <a:stretch>
                  <a:fillRect l="-1852" t="-1351" r="-889"/>
                </a:stretch>
              </a:blipFill>
            </p:spPr>
            <p:txBody>
              <a:bodyPr/>
              <a:lstStyle/>
              <a:p>
                <a:r>
                  <a:rPr lang="en-GB">
                    <a:noFill/>
                  </a:rPr>
                  <a:t> </a:t>
                </a:r>
              </a:p>
            </p:txBody>
          </p:sp>
        </mc:Fallback>
      </mc:AlternateContent>
      <p:pic>
        <p:nvPicPr>
          <p:cNvPr id="4" name="Picture 3"/>
          <p:cNvPicPr/>
          <p:nvPr/>
        </p:nvPicPr>
        <p:blipFill>
          <a:blip r:embed="rId3"/>
          <a:stretch>
            <a:fillRect/>
          </a:stretch>
        </p:blipFill>
        <p:spPr>
          <a:xfrm>
            <a:off x="3361067" y="1988840"/>
            <a:ext cx="2421865" cy="1735381"/>
          </a:xfrm>
          <a:prstGeom prst="rect">
            <a:avLst/>
          </a:prstGeom>
        </p:spPr>
      </p:pic>
      <p:pic>
        <p:nvPicPr>
          <p:cNvPr id="5" name="Picture 4"/>
          <p:cNvPicPr/>
          <p:nvPr/>
        </p:nvPicPr>
        <p:blipFill>
          <a:blip r:embed="rId4"/>
          <a:stretch>
            <a:fillRect/>
          </a:stretch>
        </p:blipFill>
        <p:spPr>
          <a:xfrm>
            <a:off x="3383927" y="4277073"/>
            <a:ext cx="2399005" cy="1754694"/>
          </a:xfrm>
          <a:prstGeom prst="rect">
            <a:avLst/>
          </a:prstGeom>
        </p:spPr>
      </p:pic>
    </p:spTree>
    <p:extLst>
      <p:ext uri="{BB962C8B-B14F-4D97-AF65-F5344CB8AC3E}">
        <p14:creationId xmlns:p14="http://schemas.microsoft.com/office/powerpoint/2010/main" val="487216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260648"/>
                <a:ext cx="8229600" cy="5865515"/>
              </a:xfrm>
            </p:spPr>
            <p:txBody>
              <a:bodyPr>
                <a:normAutofit lnSpcReduction="10000"/>
              </a:bodyPr>
              <a:lstStyle/>
              <a:p>
                <a:pPr marL="0" indent="0">
                  <a:buNone/>
                </a:pPr>
                <a:r>
                  <a:rPr lang="en-GB" dirty="0" err="1" smtClean="0"/>
                  <a:t>normalcdf</a:t>
                </a:r>
                <a:r>
                  <a:rPr lang="en-GB" dirty="0"/>
                  <a:t>(-2,0,1) will produce </a:t>
                </a:r>
                <a14:m>
                  <m:oMath xmlns:m="http://schemas.openxmlformats.org/officeDocument/2006/math">
                    <m:func>
                      <m:funcPr>
                        <m:ctrlPr>
                          <a:rPr lang="en-GB" i="1"/>
                        </m:ctrlPr>
                      </m:funcPr>
                      <m:fName>
                        <m:r>
                          <m:rPr>
                            <m:sty m:val="p"/>
                          </m:rPr>
                          <a:rPr lang="en-GB"/>
                          <m:t>Pr</m:t>
                        </m:r>
                      </m:fName>
                      <m:e>
                        <m:d>
                          <m:dPr>
                            <m:ctrlPr>
                              <a:rPr lang="en-GB" i="1"/>
                            </m:ctrlPr>
                          </m:dPr>
                          <m:e>
                            <m:r>
                              <a:rPr lang="en-GB" i="1"/>
                              <m:t>𝑋</m:t>
                            </m:r>
                            <m:r>
                              <a:rPr lang="en-GB" i="1"/>
                              <m:t>&lt;−2</m:t>
                            </m:r>
                          </m:e>
                        </m:d>
                      </m:e>
                    </m:func>
                  </m:oMath>
                </a14:m>
                <a:r>
                  <a:rPr lang="en-GB" dirty="0"/>
                  <a:t> where </a:t>
                </a:r>
                <a14:m>
                  <m:oMath xmlns:m="http://schemas.openxmlformats.org/officeDocument/2006/math">
                    <m:r>
                      <a:rPr lang="en-GB" i="1"/>
                      <m:t>𝑋</m:t>
                    </m:r>
                    <m:r>
                      <a:rPr lang="en-GB" i="1"/>
                      <m:t> ~ </m:t>
                    </m:r>
                    <m:r>
                      <m:rPr>
                        <m:sty m:val="p"/>
                      </m:rPr>
                      <a:rPr lang="en-GB"/>
                      <m:t>N</m:t>
                    </m:r>
                    <m:d>
                      <m:dPr>
                        <m:ctrlPr>
                          <a:rPr lang="en-GB" i="1"/>
                        </m:ctrlPr>
                      </m:dPr>
                      <m:e>
                        <m:r>
                          <a:rPr lang="en-GB" i="1"/>
                          <m:t>0,1</m:t>
                        </m:r>
                      </m:e>
                    </m:d>
                  </m:oMath>
                </a14:m>
                <a:endParaRPr lang="en-GB" dirty="0"/>
              </a:p>
              <a:p>
                <a:pPr marL="0" indent="0">
                  <a:buNone/>
                </a:pPr>
                <a:endParaRPr lang="en-GB" dirty="0" smtClean="0"/>
              </a:p>
              <a:p>
                <a:pPr marL="0" indent="0">
                  <a:buNone/>
                </a:pPr>
                <a:endParaRPr lang="en-GB" dirty="0" smtClean="0"/>
              </a:p>
              <a:p>
                <a:pPr marL="0" indent="0">
                  <a:buNone/>
                </a:pPr>
                <a:r>
                  <a:rPr lang="en-GB" dirty="0" err="1"/>
                  <a:t>normalcdf</a:t>
                </a:r>
                <a:r>
                  <a:rPr lang="en-GB" dirty="0"/>
                  <a:t>(2,-1,0.5) will produce </a:t>
                </a:r>
                <a14:m>
                  <m:oMath xmlns:m="http://schemas.openxmlformats.org/officeDocument/2006/math">
                    <m:func>
                      <m:funcPr>
                        <m:ctrlPr>
                          <a:rPr lang="en-GB" i="1"/>
                        </m:ctrlPr>
                      </m:funcPr>
                      <m:fName>
                        <m:r>
                          <m:rPr>
                            <m:sty m:val="p"/>
                          </m:rPr>
                          <a:rPr lang="en-GB"/>
                          <m:t>Pr</m:t>
                        </m:r>
                      </m:fName>
                      <m:e>
                        <m:d>
                          <m:dPr>
                            <m:ctrlPr>
                              <a:rPr lang="en-GB" i="1"/>
                            </m:ctrlPr>
                          </m:dPr>
                          <m:e>
                            <m:r>
                              <a:rPr lang="en-GB" i="1"/>
                              <m:t>𝑋</m:t>
                            </m:r>
                            <m:r>
                              <a:rPr lang="en-GB" i="1"/>
                              <m:t>&lt;2</m:t>
                            </m:r>
                          </m:e>
                        </m:d>
                      </m:e>
                    </m:func>
                  </m:oMath>
                </a14:m>
                <a:r>
                  <a:rPr lang="en-GB" dirty="0"/>
                  <a:t> where </a:t>
                </a:r>
                <a14:m>
                  <m:oMath xmlns:m="http://schemas.openxmlformats.org/officeDocument/2006/math">
                    <m:r>
                      <a:rPr lang="en-GB" i="1"/>
                      <m:t>𝑋</m:t>
                    </m:r>
                    <m:r>
                      <a:rPr lang="en-GB" i="1"/>
                      <m:t> ~ </m:t>
                    </m:r>
                    <m:r>
                      <m:rPr>
                        <m:sty m:val="p"/>
                      </m:rPr>
                      <a:rPr lang="en-GB"/>
                      <m:t>N</m:t>
                    </m:r>
                    <m:d>
                      <m:dPr>
                        <m:ctrlPr>
                          <a:rPr lang="en-GB" i="1"/>
                        </m:ctrlPr>
                      </m:dPr>
                      <m:e>
                        <m:r>
                          <a:rPr lang="en-GB" i="1"/>
                          <m:t>−1,0.25</m:t>
                        </m:r>
                      </m:e>
                    </m:d>
                  </m:oMath>
                </a14:m>
                <a:endParaRPr lang="en-GB" dirty="0"/>
              </a:p>
              <a:p>
                <a:pPr marL="0" indent="0">
                  <a:buNone/>
                </a:pPr>
                <a:endParaRPr lang="en-GB" dirty="0" smtClean="0"/>
              </a:p>
              <a:p>
                <a:pPr marL="0" indent="0">
                  <a:buNone/>
                </a:pPr>
                <a:endParaRPr lang="en-GB" dirty="0"/>
              </a:p>
              <a:p>
                <a:pPr marL="0" indent="0">
                  <a:buNone/>
                </a:pPr>
                <a:r>
                  <a:rPr lang="en-GB" dirty="0"/>
                  <a:t>For any probabilities not in the </a:t>
                </a:r>
                <a14:m>
                  <m:oMath xmlns:m="http://schemas.openxmlformats.org/officeDocument/2006/math">
                    <m:func>
                      <m:funcPr>
                        <m:ctrlPr>
                          <a:rPr lang="en-GB" i="1"/>
                        </m:ctrlPr>
                      </m:funcPr>
                      <m:fName>
                        <m:r>
                          <m:rPr>
                            <m:sty m:val="p"/>
                          </m:rPr>
                          <a:rPr lang="en-GB"/>
                          <m:t>Pr</m:t>
                        </m:r>
                      </m:fName>
                      <m:e>
                        <m:d>
                          <m:dPr>
                            <m:ctrlPr>
                              <a:rPr lang="en-GB" i="1"/>
                            </m:ctrlPr>
                          </m:dPr>
                          <m:e>
                            <m:r>
                              <a:rPr lang="en-GB" i="1"/>
                              <m:t>𝑋</m:t>
                            </m:r>
                            <m:r>
                              <a:rPr lang="en-GB" i="1"/>
                              <m:t>&lt;</m:t>
                            </m:r>
                            <m:r>
                              <a:rPr lang="en-GB" i="1"/>
                              <m:t>𝑥</m:t>
                            </m:r>
                          </m:e>
                        </m:d>
                      </m:e>
                    </m:func>
                  </m:oMath>
                </a14:m>
                <a:r>
                  <a:rPr lang="en-GB" dirty="0"/>
                  <a:t> format, you will need to make similar adjustments as mentioned previously.</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260648"/>
                <a:ext cx="8229600" cy="5865515"/>
              </a:xfrm>
              <a:blipFill>
                <a:blip r:embed="rId2"/>
                <a:stretch>
                  <a:fillRect l="-1852" t="-2079"/>
                </a:stretch>
              </a:blipFill>
            </p:spPr>
            <p:txBody>
              <a:bodyPr/>
              <a:lstStyle/>
              <a:p>
                <a:r>
                  <a:rPr lang="en-GB">
                    <a:noFill/>
                  </a:rPr>
                  <a:t> </a:t>
                </a:r>
              </a:p>
            </p:txBody>
          </p:sp>
        </mc:Fallback>
      </mc:AlternateContent>
      <p:pic>
        <p:nvPicPr>
          <p:cNvPr id="4" name="Picture 3"/>
          <p:cNvPicPr/>
          <p:nvPr/>
        </p:nvPicPr>
        <p:blipFill>
          <a:blip r:embed="rId3"/>
          <a:stretch>
            <a:fillRect/>
          </a:stretch>
        </p:blipFill>
        <p:spPr>
          <a:xfrm>
            <a:off x="4572000" y="764704"/>
            <a:ext cx="2160240" cy="1567042"/>
          </a:xfrm>
          <a:prstGeom prst="rect">
            <a:avLst/>
          </a:prstGeom>
        </p:spPr>
      </p:pic>
      <p:pic>
        <p:nvPicPr>
          <p:cNvPr id="5" name="Picture 4"/>
          <p:cNvPicPr/>
          <p:nvPr/>
        </p:nvPicPr>
        <p:blipFill>
          <a:blip r:embed="rId4"/>
          <a:stretch>
            <a:fillRect/>
          </a:stretch>
        </p:blipFill>
        <p:spPr>
          <a:xfrm>
            <a:off x="4561705" y="2835802"/>
            <a:ext cx="2180830" cy="1560486"/>
          </a:xfrm>
          <a:prstGeom prst="rect">
            <a:avLst/>
          </a:prstGeom>
        </p:spPr>
      </p:pic>
    </p:spTree>
    <p:extLst>
      <p:ext uri="{BB962C8B-B14F-4D97-AF65-F5344CB8AC3E}">
        <p14:creationId xmlns:p14="http://schemas.microsoft.com/office/powerpoint/2010/main" val="448111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Method 4 Statistical </a:t>
            </a:r>
            <a:r>
              <a:rPr lang="en-GB" dirty="0" smtClean="0"/>
              <a:t>Tables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r>
                  <a:rPr lang="en-GB" dirty="0"/>
                  <a:t>This method is not as useful as it once was before the onset of modern computing. However, it is still important to know how to use statistical tables to calculate Normal probabilities.</a:t>
                </a:r>
              </a:p>
              <a:p>
                <a:pPr marL="0" indent="0">
                  <a:buNone/>
                </a:pPr>
                <a:endParaRPr lang="en-GB" dirty="0"/>
              </a:p>
              <a:p>
                <a:pPr marL="0" indent="0">
                  <a:buNone/>
                </a:pPr>
                <a:r>
                  <a:rPr lang="en-GB" dirty="0"/>
                  <a:t>Firstly, it is obviously not possible to create lists of Normal probabilities for all combinations of </a:t>
                </a:r>
                <a14:m>
                  <m:oMath xmlns:m="http://schemas.openxmlformats.org/officeDocument/2006/math">
                    <m:r>
                      <a:rPr lang="en-GB" i="1">
                        <a:latin typeface="Cambria Math" panose="02040503050406030204" pitchFamily="18" charset="0"/>
                      </a:rPr>
                      <m:t>𝜇</m:t>
                    </m:r>
                  </m:oMath>
                </a14:m>
                <a:r>
                  <a:rPr lang="en-GB" dirty="0"/>
                  <a:t> and </a:t>
                </a:r>
                <a14:m>
                  <m:oMath xmlns:m="http://schemas.openxmlformats.org/officeDocument/2006/math">
                    <m:r>
                      <a:rPr lang="en-GB" i="1">
                        <a:latin typeface="Cambria Math" panose="02040503050406030204" pitchFamily="18" charset="0"/>
                      </a:rPr>
                      <m:t>𝜎</m:t>
                    </m:r>
                  </m:oMath>
                </a14:m>
                <a:r>
                  <a:rPr lang="en-GB" dirty="0"/>
                  <a:t> and so most tables only list probabilities for what’s called the </a:t>
                </a:r>
                <a:r>
                  <a:rPr lang="en-GB" i="1" dirty="0"/>
                  <a:t>standard Normal distribution</a:t>
                </a:r>
                <a:r>
                  <a:rPr lang="en-GB" dirty="0"/>
                  <a:t>, </a:t>
                </a:r>
                <a14:m>
                  <m:oMath xmlns:m="http://schemas.openxmlformats.org/officeDocument/2006/math">
                    <m:r>
                      <m:rPr>
                        <m:sty m:val="p"/>
                      </m:rPr>
                      <a:rPr lang="en-GB">
                        <a:latin typeface="Cambria Math" panose="02040503050406030204" pitchFamily="18" charset="0"/>
                      </a:rPr>
                      <m:t>N</m:t>
                    </m:r>
                    <m:d>
                      <m:dPr>
                        <m:ctrlPr>
                          <a:rPr lang="en-GB" i="1">
                            <a:latin typeface="Cambria Math" panose="02040503050406030204" pitchFamily="18" charset="0"/>
                          </a:rPr>
                        </m:ctrlPr>
                      </m:dPr>
                      <m:e>
                        <m:r>
                          <a:rPr lang="en-GB" i="1">
                            <a:latin typeface="Cambria Math" panose="02040503050406030204" pitchFamily="18" charset="0"/>
                          </a:rPr>
                          <m:t>0,1</m:t>
                        </m:r>
                      </m:e>
                    </m:d>
                  </m:oMath>
                </a14:m>
                <a:r>
                  <a:rPr lang="en-GB" dirty="0"/>
                  <a:t>. We often use the letter </a:t>
                </a:r>
                <a14:m>
                  <m:oMath xmlns:m="http://schemas.openxmlformats.org/officeDocument/2006/math">
                    <m:r>
                      <a:rPr lang="en-GB" i="1">
                        <a:latin typeface="Cambria Math" panose="02040503050406030204" pitchFamily="18" charset="0"/>
                      </a:rPr>
                      <m:t>𝑍</m:t>
                    </m:r>
                  </m:oMath>
                </a14:m>
                <a:r>
                  <a:rPr lang="en-GB" dirty="0"/>
                  <a:t> to represent the standard Normal random variable, such that </a:t>
                </a:r>
                <a14:m>
                  <m:oMath xmlns:m="http://schemas.openxmlformats.org/officeDocument/2006/math">
                    <m:r>
                      <a:rPr lang="en-GB" i="1">
                        <a:latin typeface="Cambria Math" panose="02040503050406030204" pitchFamily="18" charset="0"/>
                      </a:rPr>
                      <m:t>𝑍</m:t>
                    </m:r>
                    <m:r>
                      <a:rPr lang="en-GB" i="1">
                        <a:latin typeface="Cambria Math" panose="02040503050406030204" pitchFamily="18" charset="0"/>
                      </a:rPr>
                      <m:t> ~ </m:t>
                    </m:r>
                    <m:r>
                      <m:rPr>
                        <m:sty m:val="p"/>
                      </m:rPr>
                      <a:rPr lang="en-GB">
                        <a:latin typeface="Cambria Math" panose="02040503050406030204" pitchFamily="18" charset="0"/>
                      </a:rPr>
                      <m:t>N</m:t>
                    </m:r>
                    <m:d>
                      <m:dPr>
                        <m:ctrlPr>
                          <a:rPr lang="en-GB" i="1">
                            <a:latin typeface="Cambria Math" panose="02040503050406030204" pitchFamily="18" charset="0"/>
                          </a:rPr>
                        </m:ctrlPr>
                      </m:dPr>
                      <m:e>
                        <m:r>
                          <a:rPr lang="en-GB" i="1">
                            <a:latin typeface="Cambria Math" panose="02040503050406030204" pitchFamily="18" charset="0"/>
                          </a:rPr>
                          <m:t>0,1</m:t>
                        </m:r>
                      </m:e>
                    </m:d>
                  </m:oMath>
                </a14:m>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3504" r="-2222"/>
                </a:stretch>
              </a:blipFill>
            </p:spPr>
            <p:txBody>
              <a:bodyPr/>
              <a:lstStyle/>
              <a:p>
                <a:r>
                  <a:rPr lang="en-GB">
                    <a:noFill/>
                  </a:rPr>
                  <a:t> </a:t>
                </a:r>
              </a:p>
            </p:txBody>
          </p:sp>
        </mc:Fallback>
      </mc:AlternateContent>
    </p:spTree>
    <p:extLst>
      <p:ext uri="{BB962C8B-B14F-4D97-AF65-F5344CB8AC3E}">
        <p14:creationId xmlns:p14="http://schemas.microsoft.com/office/powerpoint/2010/main" val="196906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32656"/>
                <a:ext cx="8229600" cy="5793507"/>
              </a:xfrm>
            </p:spPr>
            <p:txBody>
              <a:bodyPr>
                <a:normAutofit fontScale="92500" lnSpcReduction="10000"/>
              </a:bodyPr>
              <a:lstStyle/>
              <a:p>
                <a:pPr marL="0" indent="0">
                  <a:buNone/>
                </a:pPr>
                <a:r>
                  <a:rPr lang="en-GB" dirty="0"/>
                  <a:t>In order to calculate probabilities with respect to generic Normal random variable,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 ~ </m:t>
                    </m:r>
                    <m:r>
                      <m:rPr>
                        <m:sty m:val="p"/>
                      </m:rPr>
                      <a:rPr lang="en-GB">
                        <a:latin typeface="Cambria Math" panose="02040503050406030204" pitchFamily="18" charset="0"/>
                      </a:rPr>
                      <m:t>N</m:t>
                    </m:r>
                    <m:d>
                      <m:dPr>
                        <m:ctrlPr>
                          <a:rPr lang="en-GB" i="1">
                            <a:latin typeface="Cambria Math" panose="02040503050406030204" pitchFamily="18" charset="0"/>
                          </a:rPr>
                        </m:ctrlPr>
                      </m:dPr>
                      <m:e>
                        <m:r>
                          <a:rPr lang="en-GB" i="1">
                            <a:latin typeface="Cambria Math" panose="02040503050406030204" pitchFamily="18" charset="0"/>
                          </a:rPr>
                          <m:t>𝜇</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e>
                    </m:d>
                  </m:oMath>
                </a14:m>
                <a:r>
                  <a:rPr lang="en-GB" dirty="0"/>
                  <a:t>, we use the transformation</a:t>
                </a:r>
              </a:p>
              <a:p>
                <a:pPr marL="0" indent="0">
                  <a:buNone/>
                </a:pPr>
                <a:r>
                  <a:rPr lang="en-GB" dirty="0"/>
                  <a:t> </a:t>
                </a:r>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𝑍</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r>
                        <a:rPr lang="en-GB" i="1">
                          <a:latin typeface="Cambria Math" panose="02040503050406030204" pitchFamily="18" charset="0"/>
                        </a:rPr>
                        <m:t>.</m:t>
                      </m:r>
                    </m:oMath>
                  </m:oMathPara>
                </a14:m>
                <a:endParaRPr lang="en-GB" dirty="0"/>
              </a:p>
              <a:p>
                <a:pPr marL="0" indent="0">
                  <a:buNone/>
                </a:pPr>
                <a:r>
                  <a:rPr lang="en-GB" dirty="0"/>
                  <a:t> </a:t>
                </a:r>
              </a:p>
              <a:p>
                <a:pPr marL="0" indent="0">
                  <a:buNone/>
                </a:pPr>
                <a:r>
                  <a:rPr lang="en-GB" dirty="0"/>
                  <a:t>This is often described as </a:t>
                </a:r>
                <a:r>
                  <a:rPr lang="en-GB" i="1" dirty="0"/>
                  <a:t>normalising</a:t>
                </a:r>
                <a:r>
                  <a:rPr lang="en-GB" dirty="0"/>
                  <a:t> the random variable </a:t>
                </a:r>
                <a14:m>
                  <m:oMath xmlns:m="http://schemas.openxmlformats.org/officeDocument/2006/math">
                    <m:r>
                      <a:rPr lang="en-GB" i="1">
                        <a:latin typeface="Cambria Math" panose="02040503050406030204" pitchFamily="18" charset="0"/>
                      </a:rPr>
                      <m:t>𝑋</m:t>
                    </m:r>
                  </m:oMath>
                </a14:m>
                <a:r>
                  <a:rPr lang="en-GB" dirty="0"/>
                  <a:t> to </a:t>
                </a:r>
                <a14:m>
                  <m:oMath xmlns:m="http://schemas.openxmlformats.org/officeDocument/2006/math">
                    <m:r>
                      <a:rPr lang="en-GB" i="1">
                        <a:latin typeface="Cambria Math" panose="02040503050406030204" pitchFamily="18" charset="0"/>
                      </a:rPr>
                      <m:t>𝑍</m:t>
                    </m:r>
                  </m:oMath>
                </a14:m>
                <a:r>
                  <a:rPr lang="en-GB" dirty="0"/>
                  <a:t>. A nice property of the Normal distribution is that all probabilities will be maintained with respect to the variables’ individual means and standard deviations.</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32656"/>
                <a:ext cx="8229600" cy="5793507"/>
              </a:xfrm>
              <a:blipFill>
                <a:blip r:embed="rId2"/>
                <a:stretch>
                  <a:fillRect l="-1704" t="-2105" r="-1111"/>
                </a:stretch>
              </a:blipFill>
            </p:spPr>
            <p:txBody>
              <a:bodyPr/>
              <a:lstStyle/>
              <a:p>
                <a:r>
                  <a:rPr lang="en-GB">
                    <a:noFill/>
                  </a:rPr>
                  <a:t> </a:t>
                </a:r>
              </a:p>
            </p:txBody>
          </p:sp>
        </mc:Fallback>
      </mc:AlternateContent>
    </p:spTree>
    <p:extLst>
      <p:ext uri="{BB962C8B-B14F-4D97-AF65-F5344CB8AC3E}">
        <p14:creationId xmlns:p14="http://schemas.microsoft.com/office/powerpoint/2010/main" val="1451259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8640"/>
                <a:ext cx="8229600" cy="5937523"/>
              </a:xfrm>
            </p:spPr>
            <p:txBody>
              <a:bodyPr>
                <a:normAutofit fontScale="85000" lnSpcReduction="10000"/>
              </a:bodyPr>
              <a:lstStyle/>
              <a:p>
                <a:pPr marL="0" indent="0">
                  <a:buNone/>
                </a:pPr>
                <a:r>
                  <a:rPr lang="en-GB" dirty="0" smtClean="0"/>
                  <a:t>For example, if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 ~ </m:t>
                    </m:r>
                    <m:r>
                      <m:rPr>
                        <m:sty m:val="p"/>
                      </m:rPr>
                      <a:rPr lang="en-GB">
                        <a:latin typeface="Cambria Math" panose="02040503050406030204" pitchFamily="18" charset="0"/>
                      </a:rPr>
                      <m:t>N</m:t>
                    </m:r>
                    <m:d>
                      <m:dPr>
                        <m:ctrlPr>
                          <a:rPr lang="en-GB" i="1">
                            <a:latin typeface="Cambria Math" panose="02040503050406030204" pitchFamily="18" charset="0"/>
                          </a:rPr>
                        </m:ctrlPr>
                      </m:dPr>
                      <m:e>
                        <m:r>
                          <a:rPr lang="en-GB" i="1">
                            <a:latin typeface="Cambria Math" panose="02040503050406030204" pitchFamily="18" charset="0"/>
                          </a:rPr>
                          <m:t>6,4</m:t>
                        </m:r>
                      </m:e>
                    </m:d>
                  </m:oMath>
                </a14:m>
                <a:r>
                  <a:rPr lang="en-GB" dirty="0"/>
                  <a:t> (</a:t>
                </a:r>
                <a14:m>
                  <m:oMath xmlns:m="http://schemas.openxmlformats.org/officeDocument/2006/math">
                    <m:r>
                      <a:rPr lang="en-GB" i="1">
                        <a:latin typeface="Cambria Math" panose="02040503050406030204" pitchFamily="18" charset="0"/>
                      </a:rPr>
                      <m:t>𝜇</m:t>
                    </m:r>
                    <m:r>
                      <a:rPr lang="en-GB" i="1">
                        <a:latin typeface="Cambria Math" panose="02040503050406030204" pitchFamily="18" charset="0"/>
                      </a:rPr>
                      <m:t>=6</m:t>
                    </m:r>
                  </m:oMath>
                </a14:m>
                <a:r>
                  <a:rPr lang="en-GB" dirty="0"/>
                  <a:t> and </a:t>
                </a:r>
                <a14:m>
                  <m:oMath xmlns:m="http://schemas.openxmlformats.org/officeDocument/2006/math">
                    <m:r>
                      <a:rPr lang="en-GB" i="1">
                        <a:latin typeface="Cambria Math" panose="02040503050406030204" pitchFamily="18" charset="0"/>
                      </a:rPr>
                      <m:t>𝜎</m:t>
                    </m:r>
                    <m:r>
                      <a:rPr lang="en-GB" i="1">
                        <a:latin typeface="Cambria Math" panose="02040503050406030204" pitchFamily="18" charset="0"/>
                      </a:rPr>
                      <m:t>=2</m:t>
                    </m:r>
                  </m:oMath>
                </a14:m>
                <a:r>
                  <a:rPr lang="en-GB" dirty="0"/>
                  <a:t>) and </a:t>
                </a:r>
                <a14:m>
                  <m:oMath xmlns:m="http://schemas.openxmlformats.org/officeDocument/2006/math">
                    <m:r>
                      <a:rPr lang="en-GB" i="1">
                        <a:latin typeface="Cambria Math" panose="02040503050406030204" pitchFamily="18" charset="0"/>
                      </a:rPr>
                      <m:t>𝑍</m:t>
                    </m:r>
                    <m:r>
                      <a:rPr lang="en-GB" i="1">
                        <a:latin typeface="Cambria Math" panose="02040503050406030204" pitchFamily="18" charset="0"/>
                      </a:rPr>
                      <m:t> ~ </m:t>
                    </m:r>
                    <m:r>
                      <m:rPr>
                        <m:sty m:val="p"/>
                      </m:rPr>
                      <a:rPr lang="en-GB">
                        <a:latin typeface="Cambria Math" panose="02040503050406030204" pitchFamily="18" charset="0"/>
                      </a:rPr>
                      <m:t>N</m:t>
                    </m:r>
                    <m:d>
                      <m:dPr>
                        <m:ctrlPr>
                          <a:rPr lang="en-GB" i="1">
                            <a:latin typeface="Cambria Math" panose="02040503050406030204" pitchFamily="18" charset="0"/>
                          </a:rPr>
                        </m:ctrlPr>
                      </m:dPr>
                      <m:e>
                        <m:r>
                          <a:rPr lang="en-GB" i="1">
                            <a:latin typeface="Cambria Math" panose="02040503050406030204" pitchFamily="18" charset="0"/>
                          </a:rPr>
                          <m:t>0,1</m:t>
                        </m:r>
                      </m:e>
                    </m:d>
                  </m:oMath>
                </a14:m>
                <a:r>
                  <a:rPr lang="en-GB" dirty="0"/>
                  <a:t> (</a:t>
                </a:r>
                <a14:m>
                  <m:oMath xmlns:m="http://schemas.openxmlformats.org/officeDocument/2006/math">
                    <m:r>
                      <a:rPr lang="en-GB" i="1">
                        <a:latin typeface="Cambria Math" panose="02040503050406030204" pitchFamily="18" charset="0"/>
                      </a:rPr>
                      <m:t>𝜇</m:t>
                    </m:r>
                    <m:r>
                      <a:rPr lang="en-GB" i="1">
                        <a:latin typeface="Cambria Math" panose="02040503050406030204" pitchFamily="18" charset="0"/>
                      </a:rPr>
                      <m:t>=1</m:t>
                    </m:r>
                  </m:oMath>
                </a14:m>
                <a:r>
                  <a:rPr lang="en-GB" dirty="0"/>
                  <a:t> and </a:t>
                </a:r>
                <a14:m>
                  <m:oMath xmlns:m="http://schemas.openxmlformats.org/officeDocument/2006/math">
                    <m:r>
                      <a:rPr lang="en-GB" i="1">
                        <a:latin typeface="Cambria Math" panose="02040503050406030204" pitchFamily="18" charset="0"/>
                      </a:rPr>
                      <m:t>𝜎</m:t>
                    </m:r>
                    <m:r>
                      <a:rPr lang="en-GB" i="1">
                        <a:latin typeface="Cambria Math" panose="02040503050406030204" pitchFamily="18" charset="0"/>
                      </a:rPr>
                      <m:t>=1</m:t>
                    </m:r>
                  </m:oMath>
                </a14:m>
                <a:r>
                  <a:rPr lang="en-GB" dirty="0"/>
                  <a:t>), then</a:t>
                </a:r>
              </a:p>
              <a:p>
                <a:pPr marL="0" indent="0">
                  <a:buNone/>
                </a:pPr>
                <a:r>
                  <a:rPr lang="en-GB" dirty="0"/>
                  <a:t> </a:t>
                </a:r>
              </a:p>
              <a:p>
                <a:pPr marL="0" indent="0">
                  <a:buNone/>
                </a:pP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&lt;6</m:t>
                            </m:r>
                          </m:e>
                        </m:d>
                      </m:e>
                    </m:func>
                    <m:r>
                      <a:rPr lang="en-GB" i="1">
                        <a:latin typeface="Cambria Math" panose="02040503050406030204" pitchFamily="18" charset="0"/>
                      </a:rPr>
                      <m:t>=</m:t>
                    </m:r>
                    <m:r>
                      <m:rPr>
                        <m:sty m:val="p"/>
                      </m:rPr>
                      <a:rPr lang="en-GB">
                        <a:latin typeface="Cambria Math" panose="02040503050406030204" pitchFamily="18" charset="0"/>
                      </a:rPr>
                      <m:t>Pr</m:t>
                    </m:r>
                    <m:r>
                      <a:rPr lang="en-GB" i="1">
                        <a:latin typeface="Cambria Math" panose="02040503050406030204" pitchFamily="18" charset="0"/>
                      </a:rPr>
                      <m:t>(</m:t>
                    </m:r>
                    <m:r>
                      <a:rPr lang="en-GB" i="1">
                        <a:latin typeface="Cambria Math" panose="02040503050406030204" pitchFamily="18" charset="0"/>
                      </a:rPr>
                      <m:t>𝑍</m:t>
                    </m:r>
                    <m:r>
                      <a:rPr lang="en-GB" i="1">
                        <a:latin typeface="Cambria Math" panose="02040503050406030204" pitchFamily="18" charset="0"/>
                      </a:rPr>
                      <m:t>&lt;0)</m:t>
                    </m:r>
                  </m:oMath>
                </a14:m>
                <a:r>
                  <a:rPr lang="en-GB" i="1" dirty="0"/>
                  <a:t>		</a:t>
                </a:r>
                <a:endParaRPr lang="en-GB" i="1" dirty="0" smtClean="0"/>
              </a:p>
              <a:p>
                <a:pPr marL="0" indent="0">
                  <a:buNone/>
                </a:pPr>
                <a:r>
                  <a:rPr lang="en-GB" i="1" dirty="0"/>
                  <a:t>	</a:t>
                </a:r>
                <a:r>
                  <a:rPr lang="en-GB" dirty="0" smtClean="0"/>
                  <a:t>The </a:t>
                </a:r>
                <a:r>
                  <a:rPr lang="en-GB" dirty="0"/>
                  <a:t>probability each variable is less than its </a:t>
                </a:r>
                <a14:m>
                  <m:oMath xmlns:m="http://schemas.openxmlformats.org/officeDocument/2006/math">
                    <m:r>
                      <a:rPr lang="en-GB" i="1">
                        <a:latin typeface="Cambria Math" panose="02040503050406030204" pitchFamily="18" charset="0"/>
                      </a:rPr>
                      <m:t>𝜇</m:t>
                    </m:r>
                  </m:oMath>
                </a14:m>
                <a:endParaRPr lang="en-GB" dirty="0"/>
              </a:p>
              <a:p>
                <a:pPr marL="0" indent="0">
                  <a:buNone/>
                </a:pP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&gt;8</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𝑍</m:t>
                            </m:r>
                            <m:r>
                              <a:rPr lang="en-GB" i="1">
                                <a:latin typeface="Cambria Math" panose="02040503050406030204" pitchFamily="18" charset="0"/>
                              </a:rPr>
                              <m:t>&gt;1</m:t>
                            </m:r>
                          </m:e>
                        </m:d>
                      </m:e>
                    </m:func>
                  </m:oMath>
                </a14:m>
                <a:r>
                  <a:rPr lang="en-GB" dirty="0"/>
                  <a:t>		</a:t>
                </a:r>
                <a:endParaRPr lang="en-GB" dirty="0" smtClean="0"/>
              </a:p>
              <a:p>
                <a:pPr marL="0" indent="0">
                  <a:buNone/>
                </a:pPr>
                <a:r>
                  <a:rPr lang="en-GB" dirty="0"/>
                  <a:t>	</a:t>
                </a:r>
                <a:r>
                  <a:rPr lang="en-GB" dirty="0" smtClean="0"/>
                  <a:t>The </a:t>
                </a:r>
                <a:r>
                  <a:rPr lang="en-GB" dirty="0"/>
                  <a:t>probability each variable is more than </a:t>
                </a:r>
                <a:r>
                  <a:rPr lang="en-GB" dirty="0" smtClean="0"/>
                  <a:t>	1</a:t>
                </a:r>
                <a14:m>
                  <m:oMath xmlns:m="http://schemas.openxmlformats.org/officeDocument/2006/math">
                    <m:r>
                      <a:rPr lang="en-GB" i="1">
                        <a:latin typeface="Cambria Math" panose="02040503050406030204" pitchFamily="18" charset="0"/>
                      </a:rPr>
                      <m:t>𝜎</m:t>
                    </m:r>
                    <m:r>
                      <a:rPr lang="en-GB" b="0" i="0" smtClean="0">
                        <a:latin typeface="Cambria Math" panose="02040503050406030204" pitchFamily="18" charset="0"/>
                      </a:rPr>
                      <m:t> </m:t>
                    </m:r>
                  </m:oMath>
                </a14:m>
                <a:r>
                  <a:rPr lang="en-GB" dirty="0" smtClean="0"/>
                  <a:t>above </a:t>
                </a:r>
                <a:r>
                  <a:rPr lang="en-GB" dirty="0"/>
                  <a:t>its </a:t>
                </a:r>
                <a14:m>
                  <m:oMath xmlns:m="http://schemas.openxmlformats.org/officeDocument/2006/math">
                    <m:r>
                      <a:rPr lang="en-GB" i="1">
                        <a:latin typeface="Cambria Math" panose="02040503050406030204" pitchFamily="18" charset="0"/>
                      </a:rPr>
                      <m:t>𝜇</m:t>
                    </m:r>
                  </m:oMath>
                </a14:m>
                <a:endParaRPr lang="en-GB" dirty="0"/>
              </a:p>
              <a:p>
                <a:pPr marL="0" indent="0">
                  <a:buNone/>
                </a:pP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2&lt;</m:t>
                            </m:r>
                            <m:r>
                              <a:rPr lang="en-GB" i="1">
                                <a:latin typeface="Cambria Math" panose="02040503050406030204" pitchFamily="18" charset="0"/>
                              </a:rPr>
                              <m:t>𝑋</m:t>
                            </m:r>
                            <m:r>
                              <a:rPr lang="en-GB" i="1">
                                <a:latin typeface="Cambria Math" panose="02040503050406030204" pitchFamily="18" charset="0"/>
                              </a:rPr>
                              <m:t>&lt;10</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−2&lt;</m:t>
                            </m:r>
                            <m:r>
                              <a:rPr lang="en-GB" i="1">
                                <a:latin typeface="Cambria Math" panose="02040503050406030204" pitchFamily="18" charset="0"/>
                              </a:rPr>
                              <m:t>𝑍</m:t>
                            </m:r>
                            <m:r>
                              <a:rPr lang="en-GB" i="1">
                                <a:latin typeface="Cambria Math" panose="02040503050406030204" pitchFamily="18" charset="0"/>
                              </a:rPr>
                              <m:t>&lt;2</m:t>
                            </m:r>
                          </m:e>
                        </m:d>
                      </m:e>
                    </m:func>
                  </m:oMath>
                </a14:m>
                <a:r>
                  <a:rPr lang="en-GB" dirty="0"/>
                  <a:t>	</a:t>
                </a:r>
                <a:endParaRPr lang="en-GB" dirty="0" smtClean="0"/>
              </a:p>
              <a:p>
                <a:pPr marL="0" indent="0">
                  <a:buNone/>
                </a:pPr>
                <a:r>
                  <a:rPr lang="en-GB" dirty="0"/>
                  <a:t>	</a:t>
                </a:r>
                <a:r>
                  <a:rPr lang="en-GB" dirty="0" smtClean="0"/>
                  <a:t>The </a:t>
                </a:r>
                <a:r>
                  <a:rPr lang="en-GB" dirty="0"/>
                  <a:t>probability each variable is within </a:t>
                </a:r>
                <a14:m>
                  <m:oMath xmlns:m="http://schemas.openxmlformats.org/officeDocument/2006/math">
                    <m:r>
                      <a:rPr lang="en-GB" i="1">
                        <a:latin typeface="Cambria Math" panose="02040503050406030204" pitchFamily="18" charset="0"/>
                      </a:rPr>
                      <m:t>2</m:t>
                    </m:r>
                    <m:r>
                      <a:rPr lang="en-GB" i="1">
                        <a:latin typeface="Cambria Math" panose="02040503050406030204" pitchFamily="18" charset="0"/>
                      </a:rPr>
                      <m:t>𝜎</m:t>
                    </m:r>
                  </m:oMath>
                </a14:m>
                <a:r>
                  <a:rPr lang="en-GB" dirty="0"/>
                  <a:t> of its </a:t>
                </a:r>
                <a14:m>
                  <m:oMath xmlns:m="http://schemas.openxmlformats.org/officeDocument/2006/math">
                    <m:r>
                      <a:rPr lang="en-GB" i="1">
                        <a:latin typeface="Cambria Math" panose="02040503050406030204" pitchFamily="18" charset="0"/>
                      </a:rPr>
                      <m:t>𝜇</m:t>
                    </m:r>
                  </m:oMath>
                </a14:m>
                <a:endParaRPr lang="en-GB" dirty="0"/>
              </a:p>
              <a:p>
                <a:pPr marL="0" indent="0">
                  <a:buNone/>
                </a:pPr>
                <a:r>
                  <a:rPr lang="en-GB" dirty="0"/>
                  <a:t> </a:t>
                </a:r>
              </a:p>
              <a:p>
                <a:pPr marL="0" indent="0">
                  <a:buNone/>
                </a:pPr>
                <a:r>
                  <a:rPr lang="en-GB" dirty="0"/>
                  <a:t>Each of these equalities can be achieved with the transformation </a:t>
                </a:r>
                <a14:m>
                  <m:oMath xmlns:m="http://schemas.openxmlformats.org/officeDocument/2006/math">
                    <m:r>
                      <a:rPr lang="en-GB" i="1">
                        <a:latin typeface="Cambria Math" panose="02040503050406030204" pitchFamily="18" charset="0"/>
                      </a:rPr>
                      <m:t>𝑍</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r>
                      <a:rPr lang="en-GB" i="1">
                        <a:latin typeface="Cambria Math" panose="02040503050406030204" pitchFamily="18" charset="0"/>
                      </a:rPr>
                      <m:t>.</m:t>
                    </m:r>
                  </m:oMath>
                </a14:m>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8640"/>
                <a:ext cx="8229600" cy="5937523"/>
              </a:xfrm>
              <a:blipFill>
                <a:blip r:embed="rId2"/>
                <a:stretch>
                  <a:fillRect l="-1407" t="-1643"/>
                </a:stretch>
              </a:blipFill>
            </p:spPr>
            <p:txBody>
              <a:bodyPr/>
              <a:lstStyle/>
              <a:p>
                <a:r>
                  <a:rPr lang="en-GB">
                    <a:noFill/>
                  </a:rPr>
                  <a:t> </a:t>
                </a:r>
              </a:p>
            </p:txBody>
          </p:sp>
        </mc:Fallback>
      </mc:AlternateContent>
    </p:spTree>
    <p:extLst>
      <p:ext uri="{BB962C8B-B14F-4D97-AF65-F5344CB8AC3E}">
        <p14:creationId xmlns:p14="http://schemas.microsoft.com/office/powerpoint/2010/main" val="3115825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8640"/>
                <a:ext cx="8229600" cy="5937523"/>
              </a:xfrm>
            </p:spPr>
            <p:txBody>
              <a:bodyPr>
                <a:normAutofit fontScale="77500" lnSpcReduction="20000"/>
              </a:bodyPr>
              <a:lstStyle/>
              <a:p>
                <a:pPr marL="0" indent="0">
                  <a:buNone/>
                </a:pPr>
                <a14:m>
                  <m:oMathPara xmlns:m="http://schemas.openxmlformats.org/officeDocument/2006/math">
                    <m:oMathParaPr>
                      <m:jc m:val="left"/>
                    </m:oMathParaPr>
                    <m:oMath xmlns:m="http://schemas.openxmlformats.org/officeDocument/2006/math">
                      <m:func>
                        <m:funcPr>
                          <m:ctrlPr>
                            <a:rPr lang="en-GB" i="1" smtClean="0">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&lt;6</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r>
                                <a:rPr lang="en-GB" i="1">
                                  <a:latin typeface="Cambria Math" panose="02040503050406030204" pitchFamily="18" charset="0"/>
                                </a:rPr>
                                <m:t>&lt;</m:t>
                              </m:r>
                              <m:f>
                                <m:fPr>
                                  <m:ctrlPr>
                                    <a:rPr lang="en-GB" i="1">
                                      <a:latin typeface="Cambria Math" panose="02040503050406030204" pitchFamily="18" charset="0"/>
                                    </a:rPr>
                                  </m:ctrlPr>
                                </m:fPr>
                                <m:num>
                                  <m:r>
                                    <a:rPr lang="en-GB" i="1">
                                      <a:latin typeface="Cambria Math" panose="02040503050406030204" pitchFamily="18" charset="0"/>
                                    </a:rPr>
                                    <m:t>6−6</m:t>
                                  </m:r>
                                </m:num>
                                <m:den>
                                  <m:r>
                                    <a:rPr lang="en-GB" i="1">
                                      <a:latin typeface="Cambria Math" panose="02040503050406030204" pitchFamily="18" charset="0"/>
                                    </a:rPr>
                                    <m:t>2</m:t>
                                  </m:r>
                                </m:den>
                              </m:f>
                            </m:e>
                          </m:d>
                        </m:e>
                      </m:func>
                      <m:r>
                        <m:rPr>
                          <m:brk m:alnAt="2"/>
                        </m:rP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𝑍</m:t>
                              </m:r>
                              <m:r>
                                <a:rPr lang="en-GB" i="1">
                                  <a:latin typeface="Cambria Math" panose="02040503050406030204" pitchFamily="18" charset="0"/>
                                </a:rPr>
                                <m:t>&lt;0</m:t>
                              </m:r>
                            </m:e>
                          </m:d>
                        </m:e>
                      </m:func>
                      <m:r>
                        <m:rPr>
                          <m:brk m:alnAt="2"/>
                        </m:rPr>
                        <a:rPr lang="en-GB" i="1">
                          <a:latin typeface="Cambria Math" panose="02040503050406030204" pitchFamily="18" charset="0"/>
                        </a:rPr>
                        <m:t>=</m:t>
                      </m:r>
                      <m:r>
                        <m:rPr>
                          <m:sty m:val="p"/>
                        </m:rPr>
                        <a:rPr lang="en-GB">
                          <a:latin typeface="Cambria Math" panose="02040503050406030204" pitchFamily="18" charset="0"/>
                        </a:rPr>
                        <m:t>look</m:t>
                      </m:r>
                      <m:r>
                        <a:rPr lang="en-GB">
                          <a:latin typeface="Cambria Math" panose="02040503050406030204" pitchFamily="18" charset="0"/>
                        </a:rPr>
                        <m:t> </m:t>
                      </m:r>
                      <m:r>
                        <m:rPr>
                          <m:sty m:val="p"/>
                        </m:rPr>
                        <a:rPr lang="en-GB">
                          <a:latin typeface="Cambria Math" panose="02040503050406030204" pitchFamily="18" charset="0"/>
                        </a:rPr>
                        <m:t>this</m:t>
                      </m:r>
                      <m:r>
                        <a:rPr lang="en-GB">
                          <a:latin typeface="Cambria Math" panose="02040503050406030204" pitchFamily="18" charset="0"/>
                        </a:rPr>
                        <m:t> </m:t>
                      </m:r>
                      <m:r>
                        <m:rPr>
                          <m:sty m:val="p"/>
                        </m:rPr>
                        <a:rPr lang="en-GB">
                          <a:latin typeface="Cambria Math" panose="02040503050406030204" pitchFamily="18" charset="0"/>
                        </a:rPr>
                        <m:t>up</m:t>
                      </m:r>
                      <m:r>
                        <a:rPr lang="en-GB">
                          <a:latin typeface="Cambria Math" panose="02040503050406030204" pitchFamily="18" charset="0"/>
                        </a:rPr>
                        <m:t> </m:t>
                      </m:r>
                      <m:r>
                        <m:rPr>
                          <m:sty m:val="p"/>
                        </m:rPr>
                        <a:rPr lang="en-GB">
                          <a:latin typeface="Cambria Math" panose="02040503050406030204" pitchFamily="18" charset="0"/>
                        </a:rPr>
                        <m:t>on</m:t>
                      </m:r>
                      <m:r>
                        <a:rPr lang="en-GB">
                          <a:latin typeface="Cambria Math" panose="02040503050406030204" pitchFamily="18" charset="0"/>
                        </a:rPr>
                        <m:t> </m:t>
                      </m:r>
                      <m:r>
                        <m:rPr>
                          <m:sty m:val="p"/>
                        </m:rPr>
                        <a:rPr lang="en-GB">
                          <a:latin typeface="Cambria Math" panose="02040503050406030204" pitchFamily="18" charset="0"/>
                        </a:rPr>
                        <m:t>a</m:t>
                      </m:r>
                      <m:r>
                        <a:rPr lang="en-GB">
                          <a:latin typeface="Cambria Math" panose="02040503050406030204" pitchFamily="18" charset="0"/>
                        </a:rPr>
                        <m:t> </m:t>
                      </m:r>
                      <m:r>
                        <m:rPr>
                          <m:sty m:val="p"/>
                        </m:rPr>
                        <a:rPr lang="en-GB">
                          <a:latin typeface="Cambria Math" panose="02040503050406030204" pitchFamily="18" charset="0"/>
                        </a:rPr>
                        <m:t>standard</m:t>
                      </m:r>
                      <m:r>
                        <a:rPr lang="en-GB">
                          <a:latin typeface="Cambria Math" panose="02040503050406030204" pitchFamily="18" charset="0"/>
                        </a:rPr>
                        <m:t> </m:t>
                      </m:r>
                      <m:r>
                        <m:rPr>
                          <m:sty m:val="p"/>
                        </m:rPr>
                        <a:rPr lang="en-GB">
                          <a:latin typeface="Cambria Math" panose="02040503050406030204" pitchFamily="18" charset="0"/>
                        </a:rPr>
                        <m:t>Normal</m:t>
                      </m:r>
                      <m:r>
                        <a:rPr lang="en-GB">
                          <a:latin typeface="Cambria Math" panose="02040503050406030204" pitchFamily="18" charset="0"/>
                        </a:rPr>
                        <m:t> </m:t>
                      </m:r>
                      <m:r>
                        <m:rPr>
                          <m:sty m:val="p"/>
                        </m:rPr>
                        <a:rPr lang="en-GB">
                          <a:latin typeface="Cambria Math" panose="02040503050406030204" pitchFamily="18" charset="0"/>
                        </a:rPr>
                        <m:t>table</m:t>
                      </m:r>
                    </m:oMath>
                  </m:oMathPara>
                </a14:m>
                <a:endParaRPr lang="en-GB" dirty="0"/>
              </a:p>
              <a:p>
                <a:pPr marL="0" indent="0">
                  <a:buNone/>
                </a:pPr>
                <a:r>
                  <a:rPr lang="en-GB" dirty="0"/>
                  <a:t> </a:t>
                </a:r>
              </a:p>
              <a:p>
                <a:pPr marL="0" indent="0">
                  <a:buNone/>
                </a:pPr>
                <a14:m>
                  <m:oMathPara xmlns:m="http://schemas.openxmlformats.org/officeDocument/2006/math">
                    <m:oMathParaPr>
                      <m:jc m:val="left"/>
                    </m:oMathParaPr>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&gt;8</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r>
                                <a:rPr lang="en-GB" i="1">
                                  <a:latin typeface="Cambria Math" panose="02040503050406030204" pitchFamily="18" charset="0"/>
                                </a:rPr>
                                <m:t>&gt;</m:t>
                              </m:r>
                              <m:f>
                                <m:fPr>
                                  <m:ctrlPr>
                                    <a:rPr lang="en-GB" i="1">
                                      <a:latin typeface="Cambria Math" panose="02040503050406030204" pitchFamily="18" charset="0"/>
                                    </a:rPr>
                                  </m:ctrlPr>
                                </m:fPr>
                                <m:num>
                                  <m:r>
                                    <a:rPr lang="en-GB" i="1">
                                      <a:latin typeface="Cambria Math" panose="02040503050406030204" pitchFamily="18" charset="0"/>
                                    </a:rPr>
                                    <m:t>8−6</m:t>
                                  </m:r>
                                </m:num>
                                <m:den>
                                  <m:r>
                                    <a:rPr lang="en-GB" i="1">
                                      <a:latin typeface="Cambria Math" panose="02040503050406030204" pitchFamily="18" charset="0"/>
                                    </a:rPr>
                                    <m:t>2</m:t>
                                  </m:r>
                                </m:den>
                              </m:f>
                            </m:e>
                          </m:d>
                        </m:e>
                      </m:func>
                      <m:r>
                        <m:rPr>
                          <m:brk m:alnAt="2"/>
                        </m:rP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𝑍</m:t>
                              </m:r>
                              <m:r>
                                <a:rPr lang="en-GB" i="1">
                                  <a:latin typeface="Cambria Math" panose="02040503050406030204" pitchFamily="18" charset="0"/>
                                </a:rPr>
                                <m:t>&gt;1</m:t>
                              </m:r>
                            </m:e>
                          </m:d>
                        </m:e>
                      </m:func>
                      <m:r>
                        <m:rPr>
                          <m:brk m:alnAt="2"/>
                        </m:rPr>
                        <a:rPr lang="en-GB" i="1">
                          <a:latin typeface="Cambria Math" panose="02040503050406030204" pitchFamily="18" charset="0"/>
                        </a:rPr>
                        <m:t>=</m:t>
                      </m:r>
                      <m:r>
                        <m:rPr>
                          <m:sty m:val="p"/>
                        </m:rPr>
                        <a:rPr lang="en-GB">
                          <a:latin typeface="Cambria Math" panose="02040503050406030204" pitchFamily="18" charset="0"/>
                        </a:rPr>
                        <m:t>look</m:t>
                      </m:r>
                      <m:r>
                        <a:rPr lang="en-GB">
                          <a:latin typeface="Cambria Math" panose="02040503050406030204" pitchFamily="18" charset="0"/>
                        </a:rPr>
                        <m:t> </m:t>
                      </m:r>
                      <m:r>
                        <m:rPr>
                          <m:sty m:val="p"/>
                        </m:rPr>
                        <a:rPr lang="en-GB">
                          <a:latin typeface="Cambria Math" panose="02040503050406030204" pitchFamily="18" charset="0"/>
                        </a:rPr>
                        <m:t>this</m:t>
                      </m:r>
                      <m:r>
                        <a:rPr lang="en-GB">
                          <a:latin typeface="Cambria Math" panose="02040503050406030204" pitchFamily="18" charset="0"/>
                        </a:rPr>
                        <m:t> </m:t>
                      </m:r>
                      <m:r>
                        <m:rPr>
                          <m:sty m:val="p"/>
                        </m:rPr>
                        <a:rPr lang="en-GB">
                          <a:latin typeface="Cambria Math" panose="02040503050406030204" pitchFamily="18" charset="0"/>
                        </a:rPr>
                        <m:t>up</m:t>
                      </m:r>
                      <m:r>
                        <a:rPr lang="en-GB">
                          <a:latin typeface="Cambria Math" panose="02040503050406030204" pitchFamily="18" charset="0"/>
                        </a:rPr>
                        <m:t> </m:t>
                      </m:r>
                      <m:r>
                        <m:rPr>
                          <m:sty m:val="p"/>
                        </m:rPr>
                        <a:rPr lang="en-GB">
                          <a:latin typeface="Cambria Math" panose="02040503050406030204" pitchFamily="18" charset="0"/>
                        </a:rPr>
                        <m:t>on</m:t>
                      </m:r>
                      <m:r>
                        <a:rPr lang="en-GB">
                          <a:latin typeface="Cambria Math" panose="02040503050406030204" pitchFamily="18" charset="0"/>
                        </a:rPr>
                        <m:t> </m:t>
                      </m:r>
                      <m:r>
                        <m:rPr>
                          <m:sty m:val="p"/>
                        </m:rPr>
                        <a:rPr lang="en-GB">
                          <a:latin typeface="Cambria Math" panose="02040503050406030204" pitchFamily="18" charset="0"/>
                        </a:rPr>
                        <m:t>a</m:t>
                      </m:r>
                      <m:r>
                        <a:rPr lang="en-GB">
                          <a:latin typeface="Cambria Math" panose="02040503050406030204" pitchFamily="18" charset="0"/>
                        </a:rPr>
                        <m:t> </m:t>
                      </m:r>
                      <m:r>
                        <m:rPr>
                          <m:sty m:val="p"/>
                        </m:rPr>
                        <a:rPr lang="en-GB">
                          <a:latin typeface="Cambria Math" panose="02040503050406030204" pitchFamily="18" charset="0"/>
                        </a:rPr>
                        <m:t>standard</m:t>
                      </m:r>
                      <m:r>
                        <a:rPr lang="en-GB">
                          <a:latin typeface="Cambria Math" panose="02040503050406030204" pitchFamily="18" charset="0"/>
                        </a:rPr>
                        <m:t> </m:t>
                      </m:r>
                      <m:r>
                        <m:rPr>
                          <m:sty m:val="p"/>
                        </m:rPr>
                        <a:rPr lang="en-GB">
                          <a:latin typeface="Cambria Math" panose="02040503050406030204" pitchFamily="18" charset="0"/>
                        </a:rPr>
                        <m:t>Normal</m:t>
                      </m:r>
                      <m:r>
                        <a:rPr lang="en-GB">
                          <a:latin typeface="Cambria Math" panose="02040503050406030204" pitchFamily="18" charset="0"/>
                        </a:rPr>
                        <m:t> </m:t>
                      </m:r>
                      <m:r>
                        <m:rPr>
                          <m:sty m:val="p"/>
                        </m:rPr>
                        <a:rPr lang="en-GB">
                          <a:latin typeface="Cambria Math" panose="02040503050406030204" pitchFamily="18" charset="0"/>
                        </a:rPr>
                        <m:t>table</m:t>
                      </m:r>
                    </m:oMath>
                  </m:oMathPara>
                </a14:m>
                <a:endParaRPr lang="en-GB" dirty="0"/>
              </a:p>
              <a:p>
                <a:pPr marL="0" indent="0">
                  <a:buNone/>
                </a:pPr>
                <a:r>
                  <a:rPr lang="en-GB" dirty="0"/>
                  <a:t> </a:t>
                </a:r>
              </a:p>
              <a:p>
                <a:pPr marL="0" indent="0">
                  <a:buNone/>
                </a:pPr>
                <a14:m>
                  <m:oMathPara xmlns:m="http://schemas.openxmlformats.org/officeDocument/2006/math">
                    <m:oMathParaPr>
                      <m:jc m:val="left"/>
                    </m:oMathParaPr>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2&lt;</m:t>
                              </m:r>
                              <m:r>
                                <a:rPr lang="en-GB" i="1">
                                  <a:latin typeface="Cambria Math" panose="02040503050406030204" pitchFamily="18" charset="0"/>
                                </a:rPr>
                                <m:t>𝑋</m:t>
                              </m:r>
                              <m:r>
                                <a:rPr lang="en-GB" i="1">
                                  <a:latin typeface="Cambria Math" panose="02040503050406030204" pitchFamily="18" charset="0"/>
                                </a:rPr>
                                <m:t>&lt;10</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2−6</m:t>
                                  </m:r>
                                </m:num>
                                <m:den>
                                  <m:r>
                                    <a:rPr lang="en-GB" i="1">
                                      <a:latin typeface="Cambria Math" panose="02040503050406030204" pitchFamily="18" charset="0"/>
                                    </a:rPr>
                                    <m:t>2</m:t>
                                  </m:r>
                                </m:den>
                              </m:f>
                              <m:r>
                                <a:rPr lang="en-GB" i="1">
                                  <a:latin typeface="Cambria Math" panose="02040503050406030204" pitchFamily="18" charset="0"/>
                                </a:rPr>
                                <m:t>&lt;</m:t>
                              </m:r>
                              <m:f>
                                <m:fPr>
                                  <m:ctrlPr>
                                    <a:rPr lang="en-GB" i="1">
                                      <a:latin typeface="Cambria Math" panose="02040503050406030204" pitchFamily="18" charset="0"/>
                                    </a:rPr>
                                  </m:ctrlPr>
                                </m:fPr>
                                <m:num>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r>
                                <a:rPr lang="en-GB" i="1">
                                  <a:latin typeface="Cambria Math" panose="02040503050406030204" pitchFamily="18" charset="0"/>
                                </a:rPr>
                                <m:t>&lt;</m:t>
                              </m:r>
                              <m:f>
                                <m:fPr>
                                  <m:ctrlPr>
                                    <a:rPr lang="en-GB" i="1">
                                      <a:latin typeface="Cambria Math" panose="02040503050406030204" pitchFamily="18" charset="0"/>
                                    </a:rPr>
                                  </m:ctrlPr>
                                </m:fPr>
                                <m:num>
                                  <m:r>
                                    <a:rPr lang="en-GB" i="1">
                                      <a:latin typeface="Cambria Math" panose="02040503050406030204" pitchFamily="18" charset="0"/>
                                    </a:rPr>
                                    <m:t>10−6</m:t>
                                  </m:r>
                                </m:num>
                                <m:den>
                                  <m:r>
                                    <a:rPr lang="en-GB" i="1">
                                      <a:latin typeface="Cambria Math" panose="02040503050406030204" pitchFamily="18" charset="0"/>
                                    </a:rPr>
                                    <m:t>2</m:t>
                                  </m:r>
                                </m:den>
                              </m:f>
                            </m:e>
                          </m:d>
                        </m:e>
                      </m:func>
                      <m:r>
                        <m:rPr>
                          <m:brk m:alnAt="3"/>
                        </m:rP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−2&lt;</m:t>
                              </m:r>
                              <m:r>
                                <a:rPr lang="en-GB" i="1">
                                  <a:latin typeface="Cambria Math" panose="02040503050406030204" pitchFamily="18" charset="0"/>
                                </a:rPr>
                                <m:t>𝑍</m:t>
                              </m:r>
                              <m:r>
                                <a:rPr lang="en-GB" i="1">
                                  <a:latin typeface="Cambria Math" panose="02040503050406030204" pitchFamily="18" charset="0"/>
                                </a:rPr>
                                <m:t>&lt;2</m:t>
                              </m:r>
                            </m:e>
                          </m:d>
                        </m:e>
                      </m:func>
                      <m:r>
                        <m:rPr>
                          <m:brk m:alnAt="3"/>
                        </m:rPr>
                        <a:rPr lang="en-GB" i="1">
                          <a:latin typeface="Cambria Math" panose="02040503050406030204" pitchFamily="18" charset="0"/>
                        </a:rPr>
                        <m:t>=</m:t>
                      </m:r>
                      <m:r>
                        <m:rPr>
                          <m:sty m:val="p"/>
                        </m:rPr>
                        <a:rPr lang="en-GB">
                          <a:latin typeface="Cambria Math" panose="02040503050406030204" pitchFamily="18" charset="0"/>
                        </a:rPr>
                        <m:t>look</m:t>
                      </m:r>
                      <m:r>
                        <a:rPr lang="en-GB">
                          <a:latin typeface="Cambria Math" panose="02040503050406030204" pitchFamily="18" charset="0"/>
                        </a:rPr>
                        <m:t> </m:t>
                      </m:r>
                      <m:r>
                        <m:rPr>
                          <m:sty m:val="p"/>
                        </m:rPr>
                        <a:rPr lang="en-GB">
                          <a:latin typeface="Cambria Math" panose="02040503050406030204" pitchFamily="18" charset="0"/>
                        </a:rPr>
                        <m:t>this</m:t>
                      </m:r>
                      <m:r>
                        <a:rPr lang="en-GB">
                          <a:latin typeface="Cambria Math" panose="02040503050406030204" pitchFamily="18" charset="0"/>
                        </a:rPr>
                        <m:t> </m:t>
                      </m:r>
                      <m:r>
                        <m:rPr>
                          <m:sty m:val="p"/>
                        </m:rPr>
                        <a:rPr lang="en-GB">
                          <a:latin typeface="Cambria Math" panose="02040503050406030204" pitchFamily="18" charset="0"/>
                        </a:rPr>
                        <m:t>up</m:t>
                      </m:r>
                      <m:r>
                        <a:rPr lang="en-GB">
                          <a:latin typeface="Cambria Math" panose="02040503050406030204" pitchFamily="18" charset="0"/>
                        </a:rPr>
                        <m:t> </m:t>
                      </m:r>
                      <m:r>
                        <m:rPr>
                          <m:sty m:val="p"/>
                        </m:rPr>
                        <a:rPr lang="en-GB">
                          <a:latin typeface="Cambria Math" panose="02040503050406030204" pitchFamily="18" charset="0"/>
                        </a:rPr>
                        <m:t>on</m:t>
                      </m:r>
                      <m:r>
                        <a:rPr lang="en-GB">
                          <a:latin typeface="Cambria Math" panose="02040503050406030204" pitchFamily="18" charset="0"/>
                        </a:rPr>
                        <m:t> </m:t>
                      </m:r>
                      <m:r>
                        <m:rPr>
                          <m:sty m:val="p"/>
                        </m:rPr>
                        <a:rPr lang="en-GB">
                          <a:latin typeface="Cambria Math" panose="02040503050406030204" pitchFamily="18" charset="0"/>
                        </a:rPr>
                        <m:t>a</m:t>
                      </m:r>
                      <m:r>
                        <a:rPr lang="en-GB">
                          <a:latin typeface="Cambria Math" panose="02040503050406030204" pitchFamily="18" charset="0"/>
                        </a:rPr>
                        <m:t> </m:t>
                      </m:r>
                      <m:r>
                        <m:rPr>
                          <m:sty m:val="p"/>
                        </m:rPr>
                        <a:rPr lang="en-GB">
                          <a:latin typeface="Cambria Math" panose="02040503050406030204" pitchFamily="18" charset="0"/>
                        </a:rPr>
                        <m:t>standard</m:t>
                      </m:r>
                      <m:r>
                        <a:rPr lang="en-GB">
                          <a:latin typeface="Cambria Math" panose="02040503050406030204" pitchFamily="18" charset="0"/>
                        </a:rPr>
                        <m:t> </m:t>
                      </m:r>
                      <m:r>
                        <m:rPr>
                          <m:sty m:val="p"/>
                        </m:rPr>
                        <a:rPr lang="en-GB">
                          <a:latin typeface="Cambria Math" panose="02040503050406030204" pitchFamily="18" charset="0"/>
                        </a:rPr>
                        <m:t>Normal</m:t>
                      </m:r>
                      <m:r>
                        <a:rPr lang="en-GB">
                          <a:latin typeface="Cambria Math" panose="02040503050406030204" pitchFamily="18" charset="0"/>
                        </a:rPr>
                        <m:t> </m:t>
                      </m:r>
                      <m:r>
                        <m:rPr>
                          <m:sty m:val="p"/>
                        </m:rPr>
                        <a:rPr lang="en-GB">
                          <a:latin typeface="Cambria Math" panose="02040503050406030204" pitchFamily="18" charset="0"/>
                        </a:rPr>
                        <m:t>table</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8640"/>
                <a:ext cx="8229600" cy="5937523"/>
              </a:xfr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974505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8640"/>
                <a:ext cx="8229600" cy="5937523"/>
              </a:xfrm>
            </p:spPr>
            <p:txBody>
              <a:bodyPr/>
              <a:lstStyle/>
              <a:p>
                <a:pPr marL="0" indent="0">
                  <a:buNone/>
                </a:pPr>
                <a:r>
                  <a:rPr lang="en-GB" dirty="0"/>
                  <a:t>The second step is to look up these probabilities in terms of </a:t>
                </a:r>
                <a14:m>
                  <m:oMath xmlns:m="http://schemas.openxmlformats.org/officeDocument/2006/math">
                    <m:r>
                      <a:rPr lang="en-GB" i="1">
                        <a:latin typeface="Cambria Math" panose="02040503050406030204" pitchFamily="18" charset="0"/>
                      </a:rPr>
                      <m:t>𝑍</m:t>
                    </m:r>
                  </m:oMath>
                </a14:m>
                <a:r>
                  <a:rPr lang="en-GB" dirty="0"/>
                  <a:t> on a statistical table. These statistical tables, unfortunately, come in many forms and so it’s important to check exactly what </a:t>
                </a:r>
                <a:r>
                  <a:rPr lang="en-GB" dirty="0" smtClean="0"/>
                  <a:t>they </a:t>
                </a:r>
                <a:r>
                  <a:rPr lang="en-GB" dirty="0"/>
                  <a:t>will do.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8640"/>
                <a:ext cx="8229600" cy="5937523"/>
              </a:xfrm>
              <a:blipFill>
                <a:blip r:embed="rId2"/>
                <a:stretch>
                  <a:fillRect l="-1852" t="-1335" r="-1556"/>
                </a:stretch>
              </a:blipFill>
            </p:spPr>
            <p:txBody>
              <a:bodyPr/>
              <a:lstStyle/>
              <a:p>
                <a:r>
                  <a:rPr lang="en-GB">
                    <a:noFill/>
                  </a:rPr>
                  <a:t> </a:t>
                </a:r>
              </a:p>
            </p:txBody>
          </p:sp>
        </mc:Fallback>
      </mc:AlternateContent>
    </p:spTree>
    <p:extLst>
      <p:ext uri="{BB962C8B-B14F-4D97-AF65-F5344CB8AC3E}">
        <p14:creationId xmlns:p14="http://schemas.microsoft.com/office/powerpoint/2010/main" val="483367597"/>
      </p:ext>
    </p:extLst>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lstStyle/>
          <a:p>
            <a:pPr indent="0" marL="0">
              <a:buNone/>
            </a:pPr>
            <a:r>
              <a:rPr dirty="0" lang="en-GB"/>
              <a:t>Some statistical tables only give left-tail probabilities less than 50%.</a:t>
            </a:r>
          </a:p>
          <a:p>
            <a:pPr indent="0" marL="0">
              <a:buNone/>
            </a:pPr>
            <a:r>
              <a:rPr dirty="0" i="1" lang="en-GB"/>
              <a:t>Table 1</a:t>
            </a:r>
          </a:p>
        </p:txBody>
      </p:sp>
      <p:pic>
        <p:nvPicPr>
          <p:cNvPr id="4" name="Picture 3"/>
          <p:cNvPicPr/>
          <p:nvPr/>
        </p:nvPicPr>
        <p:blipFill rotWithShape="1">
          <a:blip r:embed="rId2"/>
          <a:srcRect b="-14"/>
          <a:stretch/>
        </p:blipFill>
        <p:spPr bwMode="auto">
          <a:xfrm>
            <a:off x="1979712" y="1224236"/>
            <a:ext cx="4608512" cy="55583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7236535"/>
      </p:ext>
    </p:extLst>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009531"/>
          </a:xfrm>
        </p:spPr>
        <p:txBody>
          <a:bodyPr/>
          <a:lstStyle/>
          <a:p>
            <a:pPr indent="0" marL="0">
              <a:buNone/>
            </a:pPr>
            <a:r>
              <a:rPr dirty="0" lang="en-GB"/>
              <a:t>Some statistical tables only give right-tail probabilities less than 50%.</a:t>
            </a:r>
          </a:p>
          <a:p>
            <a:pPr indent="0" marL="0">
              <a:buNone/>
            </a:pPr>
            <a:r>
              <a:rPr dirty="0" i="1" lang="en-GB"/>
              <a:t>Table 2</a:t>
            </a:r>
          </a:p>
          <a:p>
            <a:pPr indent="0" marL="0">
              <a:buNone/>
            </a:pPr>
            <a:endParaRPr dirty="0" lang="en-GB"/>
          </a:p>
        </p:txBody>
      </p:sp>
      <p:pic>
        <p:nvPicPr>
          <p:cNvPr id="4" name="Picture 3"/>
          <p:cNvPicPr/>
          <p:nvPr/>
        </p:nvPicPr>
        <p:blipFill rotWithShape="1">
          <a:blip r:embed="rId2"/>
          <a:srcRect b="27" t="1"/>
          <a:stretch/>
        </p:blipFill>
        <p:spPr bwMode="auto">
          <a:xfrm>
            <a:off x="2231740" y="1196752"/>
            <a:ext cx="4680519" cy="55525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39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8640"/>
                <a:ext cx="8229600" cy="5937523"/>
              </a:xfrm>
            </p:spPr>
            <p:txBody>
              <a:bodyPr/>
              <a:lstStyle/>
              <a:p>
                <a:pPr marL="0" indent="0">
                  <a:buNone/>
                </a:pPr>
                <a:r>
                  <a:rPr lang="en-GB" dirty="0"/>
                  <a:t>For example, if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 ~ </m:t>
                    </m:r>
                    <m:r>
                      <m:rPr>
                        <m:sty m:val="p"/>
                      </m:rPr>
                      <a:rPr lang="en-GB">
                        <a:latin typeface="Cambria Math" panose="02040503050406030204" pitchFamily="18" charset="0"/>
                      </a:rPr>
                      <m:t>N</m:t>
                    </m:r>
                    <m:d>
                      <m:dPr>
                        <m:ctrlPr>
                          <a:rPr lang="en-GB" i="1">
                            <a:latin typeface="Cambria Math" panose="02040503050406030204" pitchFamily="18" charset="0"/>
                          </a:rPr>
                        </m:ctrlPr>
                      </m:dPr>
                      <m:e>
                        <m:r>
                          <a:rPr lang="en-GB" i="1">
                            <a:latin typeface="Cambria Math" panose="02040503050406030204" pitchFamily="18" charset="0"/>
                          </a:rPr>
                          <m:t>3,1</m:t>
                        </m:r>
                      </m:e>
                    </m:d>
                  </m:oMath>
                </a14:m>
                <a:r>
                  <a:rPr lang="en-GB" dirty="0"/>
                  <a:t>.</a:t>
                </a:r>
              </a:p>
              <a:p>
                <a:pPr marL="0" indent="0">
                  <a:buNone/>
                </a:pPr>
                <a:endParaRPr lang="en-GB" dirty="0" smtClean="0"/>
              </a:p>
              <a:p>
                <a:pPr marL="0" indent="0">
                  <a:buNone/>
                </a:pPr>
                <a:endParaRPr lang="en-GB" dirty="0"/>
              </a:p>
              <a:p>
                <a:pPr marL="0" indent="0">
                  <a:buNone/>
                </a:pPr>
                <a:r>
                  <a:rPr lang="en-GB" dirty="0"/>
                  <a:t>Then the probability that </a:t>
                </a:r>
                <a14:m>
                  <m:oMath xmlns:m="http://schemas.openxmlformats.org/officeDocument/2006/math">
                    <m:r>
                      <a:rPr lang="en-GB" i="1">
                        <a:latin typeface="Cambria Math" panose="02040503050406030204" pitchFamily="18" charset="0"/>
                      </a:rPr>
                      <m:t>𝑋</m:t>
                    </m:r>
                  </m:oMath>
                </a14:m>
                <a:r>
                  <a:rPr lang="en-GB" dirty="0"/>
                  <a:t> is between </a:t>
                </a:r>
                <a14:m>
                  <m:oMath xmlns:m="http://schemas.openxmlformats.org/officeDocument/2006/math">
                    <m:r>
                      <a:rPr lang="en-GB" i="1">
                        <a:latin typeface="Cambria Math" panose="02040503050406030204" pitchFamily="18" charset="0"/>
                      </a:rPr>
                      <m:t>2</m:t>
                    </m:r>
                  </m:oMath>
                </a14:m>
                <a:r>
                  <a:rPr lang="en-GB" dirty="0"/>
                  <a:t> and </a:t>
                </a:r>
                <a14:m>
                  <m:oMath xmlns:m="http://schemas.openxmlformats.org/officeDocument/2006/math">
                    <m:r>
                      <a:rPr lang="en-GB" i="1">
                        <a:latin typeface="Cambria Math" panose="02040503050406030204" pitchFamily="18" charset="0"/>
                      </a:rPr>
                      <m:t>5</m:t>
                    </m:r>
                  </m:oMath>
                </a14:m>
                <a:r>
                  <a:rPr lang="en-GB" dirty="0"/>
                  <a:t> is the area under the bell curve between </a:t>
                </a:r>
                <a14:m>
                  <m:oMath xmlns:m="http://schemas.openxmlformats.org/officeDocument/2006/math">
                    <m:r>
                      <a:rPr lang="en-GB" i="1">
                        <a:latin typeface="Cambria Math" panose="02040503050406030204" pitchFamily="18" charset="0"/>
                      </a:rPr>
                      <m:t>2</m:t>
                    </m:r>
                  </m:oMath>
                </a14:m>
                <a:r>
                  <a:rPr lang="en-GB" dirty="0"/>
                  <a:t> and </a:t>
                </a:r>
                <a14:m>
                  <m:oMath xmlns:m="http://schemas.openxmlformats.org/officeDocument/2006/math">
                    <m:r>
                      <a:rPr lang="en-GB" i="1">
                        <a:latin typeface="Cambria Math" panose="02040503050406030204" pitchFamily="18" charset="0"/>
                      </a:rPr>
                      <m:t>5</m:t>
                    </m:r>
                  </m:oMath>
                </a14:m>
                <a:r>
                  <a:rPr lang="en-GB" dirty="0"/>
                  <a:t>.</a:t>
                </a:r>
              </a:p>
              <a:p>
                <a:pPr marL="0" indent="0">
                  <a:buNone/>
                </a:pPr>
                <a:endParaRPr lang="en-GB" dirty="0" smtClean="0"/>
              </a:p>
              <a:p>
                <a:pPr marL="0" indent="0">
                  <a:buNone/>
                </a:pPr>
                <a:endParaRPr lang="en-GB" dirty="0"/>
              </a:p>
              <a:p>
                <a:pPr marL="0" indent="0">
                  <a:buNone/>
                </a:pPr>
                <a:r>
                  <a:rPr lang="en-GB" dirty="0"/>
                  <a:t>In this example, it turns out that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2&lt;</m:t>
                            </m:r>
                            <m:r>
                              <a:rPr lang="en-GB" i="1">
                                <a:latin typeface="Cambria Math" panose="02040503050406030204" pitchFamily="18" charset="0"/>
                              </a:rPr>
                              <m:t>𝑋</m:t>
                            </m:r>
                            <m:r>
                              <a:rPr lang="en-GB" i="1">
                                <a:latin typeface="Cambria Math" panose="02040503050406030204" pitchFamily="18" charset="0"/>
                              </a:rPr>
                              <m:t>&lt;5</m:t>
                            </m:r>
                          </m:e>
                        </m:d>
                      </m:e>
                    </m:func>
                    <m:r>
                      <a:rPr lang="en-GB" i="1">
                        <a:latin typeface="Cambria Math" panose="02040503050406030204" pitchFamily="18" charset="0"/>
                      </a:rPr>
                      <m:t>≈0.82</m:t>
                    </m:r>
                  </m:oMath>
                </a14:m>
                <a:r>
                  <a:rPr lang="en-GB" dirty="0"/>
                  <a:t>, which is 82%.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8640"/>
                <a:ext cx="8229600" cy="5937523"/>
              </a:xfrm>
              <a:blipFill>
                <a:blip r:embed="rId2"/>
                <a:stretch>
                  <a:fillRect l="-1852" t="-1232"/>
                </a:stretch>
              </a:blipFill>
            </p:spPr>
            <p:txBody>
              <a:bodyPr/>
              <a:lstStyle/>
              <a:p>
                <a:r>
                  <a:rPr lang="en-GB">
                    <a:noFill/>
                  </a:rPr>
                  <a:t> </a:t>
                </a:r>
              </a:p>
            </p:txBody>
          </p:sp>
        </mc:Fallback>
      </mc:AlternateContent>
      <p:pic>
        <p:nvPicPr>
          <p:cNvPr id="14" name="Picture 13"/>
          <p:cNvPicPr/>
          <p:nvPr/>
        </p:nvPicPr>
        <p:blipFill>
          <a:blip r:embed="rId3"/>
          <a:stretch>
            <a:fillRect/>
          </a:stretch>
        </p:blipFill>
        <p:spPr>
          <a:xfrm>
            <a:off x="2376487" y="764704"/>
            <a:ext cx="4391025" cy="1266825"/>
          </a:xfrm>
          <a:prstGeom prst="rect">
            <a:avLst/>
          </a:prstGeom>
        </p:spPr>
      </p:pic>
      <p:pic>
        <p:nvPicPr>
          <p:cNvPr id="15" name="Picture 14"/>
          <p:cNvPicPr/>
          <p:nvPr/>
        </p:nvPicPr>
        <p:blipFill>
          <a:blip r:embed="rId4"/>
          <a:stretch>
            <a:fillRect/>
          </a:stretch>
        </p:blipFill>
        <p:spPr>
          <a:xfrm>
            <a:off x="2376487" y="3433243"/>
            <a:ext cx="4391025" cy="1228725"/>
          </a:xfrm>
          <a:prstGeom prst="rect">
            <a:avLst/>
          </a:prstGeom>
        </p:spPr>
      </p:pic>
    </p:spTree>
    <p:extLst>
      <p:ext uri="{BB962C8B-B14F-4D97-AF65-F5344CB8AC3E}">
        <p14:creationId xmlns:p14="http://schemas.microsoft.com/office/powerpoint/2010/main" val="1535955280"/>
      </p:ext>
    </p:extLst>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lstStyle/>
          <a:p>
            <a:pPr indent="0" marL="0">
              <a:buNone/>
            </a:pPr>
            <a:r>
              <a:rPr dirty="0" lang="en-GB"/>
              <a:t>Some statistical tables only give left-tail probabilities </a:t>
            </a:r>
            <a:r>
              <a:rPr dirty="0" i="1" lang="en-GB"/>
              <a:t>greater</a:t>
            </a:r>
            <a:r>
              <a:rPr dirty="0" lang="en-GB"/>
              <a:t> than 50%.</a:t>
            </a:r>
          </a:p>
          <a:p>
            <a:pPr indent="0" marL="0">
              <a:buNone/>
            </a:pPr>
            <a:r>
              <a:rPr dirty="0" i="1" lang="en-GB"/>
              <a:t>Table 3</a:t>
            </a:r>
          </a:p>
          <a:p>
            <a:pPr indent="0" marL="0">
              <a:buNone/>
            </a:pPr>
            <a:endParaRPr dirty="0" lang="en-GB"/>
          </a:p>
        </p:txBody>
      </p:sp>
      <p:pic>
        <p:nvPicPr>
          <p:cNvPr id="4" name="Picture 3"/>
          <p:cNvPicPr/>
          <p:nvPr/>
        </p:nvPicPr>
        <p:blipFill rotWithShape="1">
          <a:blip r:embed="rId2"/>
          <a:srcRect b="-10"/>
          <a:stretch/>
        </p:blipFill>
        <p:spPr bwMode="auto">
          <a:xfrm>
            <a:off x="2681287" y="1196752"/>
            <a:ext cx="3978945" cy="56226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934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6632"/>
                <a:ext cx="8229600" cy="6009531"/>
              </a:xfrm>
            </p:spPr>
            <p:txBody>
              <a:bodyPr/>
              <a:lstStyle/>
              <a:p>
                <a:pPr marL="0" indent="0">
                  <a:buNone/>
                </a:pPr>
                <a:r>
                  <a:rPr lang="en-GB" dirty="0"/>
                  <a:t>Some statistical tables only give probabilities from </a:t>
                </a:r>
                <a14:m>
                  <m:oMath xmlns:m="http://schemas.openxmlformats.org/officeDocument/2006/math">
                    <m:r>
                      <a:rPr lang="en-GB" i="1">
                        <a:latin typeface="Cambria Math" panose="02040503050406030204" pitchFamily="18" charset="0"/>
                      </a:rPr>
                      <m:t>0</m:t>
                    </m:r>
                  </m:oMath>
                </a14:m>
                <a:r>
                  <a:rPr lang="en-GB" dirty="0"/>
                  <a:t> to a positive value of </a:t>
                </a:r>
                <a14:m>
                  <m:oMath xmlns:m="http://schemas.openxmlformats.org/officeDocument/2006/math">
                    <m:r>
                      <a:rPr lang="en-GB" i="1">
                        <a:latin typeface="Cambria Math" panose="02040503050406030204" pitchFamily="18" charset="0"/>
                      </a:rPr>
                      <m:t>𝑍</m:t>
                    </m:r>
                  </m:oMath>
                </a14:m>
                <a:r>
                  <a:rPr lang="en-GB" dirty="0"/>
                  <a:t>.</a:t>
                </a:r>
              </a:p>
              <a:p>
                <a:pPr marL="0" indent="0">
                  <a:buNone/>
                </a:pPr>
                <a:r>
                  <a:rPr lang="en-GB" i="1" dirty="0"/>
                  <a:t>Table 4</a:t>
                </a: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6632"/>
                <a:ext cx="8229600" cy="6009531"/>
              </a:xfrm>
              <a:blipFill>
                <a:blip r:embed="rId2"/>
                <a:stretch>
                  <a:fillRect l="-1852" t="-1318"/>
                </a:stretch>
              </a:blipFill>
            </p:spPr>
            <p:txBody>
              <a:bodyPr/>
              <a:lstStyle/>
              <a:p>
                <a:r>
                  <a:rPr lang="en-GB">
                    <a:noFill/>
                  </a:rPr>
                  <a:t> </a:t>
                </a:r>
              </a:p>
            </p:txBody>
          </p:sp>
        </mc:Fallback>
      </mc:AlternateContent>
      <p:pic>
        <p:nvPicPr>
          <p:cNvPr id="4" name="Picture 3"/>
          <p:cNvPicPr/>
          <p:nvPr/>
        </p:nvPicPr>
        <p:blipFill>
          <a:blip r:embed="rId3"/>
          <a:stretch>
            <a:fillRect/>
          </a:stretch>
        </p:blipFill>
        <p:spPr>
          <a:xfrm>
            <a:off x="2231740" y="1125888"/>
            <a:ext cx="4680520" cy="5732112"/>
          </a:xfrm>
          <a:prstGeom prst="rect">
            <a:avLst/>
          </a:prstGeom>
        </p:spPr>
      </p:pic>
    </p:spTree>
    <p:extLst>
      <p:ext uri="{BB962C8B-B14F-4D97-AF65-F5344CB8AC3E}">
        <p14:creationId xmlns:p14="http://schemas.microsoft.com/office/powerpoint/2010/main" val="3364553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8640"/>
                <a:ext cx="8229600" cy="5937523"/>
              </a:xfrm>
            </p:spPr>
            <p:txBody>
              <a:bodyPr>
                <a:normAutofit fontScale="92500" lnSpcReduction="20000"/>
              </a:bodyPr>
              <a:lstStyle/>
              <a:p>
                <a:pPr marL="0" indent="0">
                  <a:buNone/>
                </a:pPr>
                <a:r>
                  <a:rPr lang="en-GB" dirty="0" smtClean="0"/>
                  <a:t>Either way, you will simply need to manipulate the probabilities you seek into the format required of the table you are using. You can do this by either using symmetry, or the fact that complementary values must add to </a:t>
                </a:r>
                <a14:m>
                  <m:oMath xmlns:m="http://schemas.openxmlformats.org/officeDocument/2006/math">
                    <m:r>
                      <a:rPr lang="en-GB" i="1">
                        <a:latin typeface="Cambria Math" panose="02040503050406030204" pitchFamily="18" charset="0"/>
                      </a:rPr>
                      <m:t>100%</m:t>
                    </m:r>
                  </m:oMath>
                </a14:m>
                <a:r>
                  <a:rPr lang="en-GB" dirty="0"/>
                  <a:t>.</a:t>
                </a:r>
              </a:p>
              <a:p>
                <a:pPr marL="0" indent="0">
                  <a:buNone/>
                </a:pPr>
                <a:r>
                  <a:rPr lang="en-GB" dirty="0"/>
                  <a:t> </a:t>
                </a:r>
              </a:p>
              <a:p>
                <a:pPr marL="0" indent="0">
                  <a:buNone/>
                </a:pPr>
                <a:r>
                  <a:rPr lang="en-GB" dirty="0"/>
                  <a:t>For example, suppose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 ~ </m:t>
                    </m:r>
                    <m:r>
                      <m:rPr>
                        <m:sty m:val="p"/>
                      </m:rPr>
                      <a:rPr lang="en-GB">
                        <a:latin typeface="Cambria Math" panose="02040503050406030204" pitchFamily="18" charset="0"/>
                      </a:rPr>
                      <m:t>N</m:t>
                    </m:r>
                    <m:d>
                      <m:dPr>
                        <m:ctrlPr>
                          <a:rPr lang="en-GB" i="1">
                            <a:latin typeface="Cambria Math" panose="02040503050406030204" pitchFamily="18" charset="0"/>
                          </a:rPr>
                        </m:ctrlPr>
                      </m:dPr>
                      <m:e>
                        <m:r>
                          <a:rPr lang="en-GB" i="1">
                            <a:latin typeface="Cambria Math" panose="02040503050406030204" pitchFamily="18" charset="0"/>
                          </a:rPr>
                          <m:t>3,1</m:t>
                        </m:r>
                      </m:e>
                    </m:d>
                  </m:oMath>
                </a14:m>
                <a:r>
                  <a:rPr lang="en-GB" dirty="0"/>
                  <a:t> and we wish to calculate </a:t>
                </a:r>
                <a14:m>
                  <m:oMath xmlns:m="http://schemas.openxmlformats.org/officeDocument/2006/math">
                    <m:r>
                      <m:rPr>
                        <m:sty m:val="p"/>
                      </m:rPr>
                      <a:rPr lang="en-GB">
                        <a:latin typeface="Cambria Math" panose="02040503050406030204" pitchFamily="18" charset="0"/>
                      </a:rPr>
                      <m:t>Pr</m:t>
                    </m:r>
                    <m:r>
                      <a:rPr lang="en-GB" i="1">
                        <a:latin typeface="Cambria Math" panose="02040503050406030204" pitchFamily="18" charset="0"/>
                      </a:rPr>
                      <m:t>(2&lt;</m:t>
                    </m:r>
                    <m:r>
                      <a:rPr lang="en-GB" i="1">
                        <a:latin typeface="Cambria Math" panose="02040503050406030204" pitchFamily="18" charset="0"/>
                      </a:rPr>
                      <m:t>𝑋</m:t>
                    </m:r>
                    <m:r>
                      <a:rPr lang="en-GB" i="1">
                        <a:latin typeface="Cambria Math" panose="02040503050406030204" pitchFamily="18" charset="0"/>
                      </a:rPr>
                      <m:t>&lt;5)</m:t>
                    </m:r>
                  </m:oMath>
                </a14:m>
                <a:r>
                  <a:rPr lang="en-GB" dirty="0"/>
                  <a:t>. We first normalise a random variable.</a:t>
                </a:r>
              </a:p>
              <a:p>
                <a:pPr marL="0" indent="0">
                  <a:buNone/>
                </a:pPr>
                <a:r>
                  <a:rPr lang="en-GB" dirty="0"/>
                  <a:t> </a:t>
                </a:r>
              </a:p>
              <a:p>
                <a:pPr marL="0" indent="0">
                  <a:buNone/>
                </a:pPr>
                <a14:m>
                  <m:oMathPara xmlns:m="http://schemas.openxmlformats.org/officeDocument/2006/math">
                    <m:oMathParaPr>
                      <m:jc m:val="centerGroup"/>
                    </m:oMathParaPr>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2&lt;</m:t>
                              </m:r>
                              <m:r>
                                <a:rPr lang="en-GB" i="1">
                                  <a:latin typeface="Cambria Math" panose="02040503050406030204" pitchFamily="18" charset="0"/>
                                </a:rPr>
                                <m:t>𝑋</m:t>
                              </m:r>
                              <m:r>
                                <a:rPr lang="en-GB" i="1">
                                  <a:latin typeface="Cambria Math" panose="02040503050406030204" pitchFamily="18" charset="0"/>
                                </a:rPr>
                                <m:t>&lt;5</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2−3</m:t>
                                  </m:r>
                                </m:num>
                                <m:den>
                                  <m:r>
                                    <a:rPr lang="en-GB" i="1">
                                      <a:latin typeface="Cambria Math" panose="02040503050406030204" pitchFamily="18" charset="0"/>
                                    </a:rPr>
                                    <m:t>1</m:t>
                                  </m:r>
                                </m:den>
                              </m:f>
                              <m:r>
                                <a:rPr lang="en-GB" i="1">
                                  <a:latin typeface="Cambria Math" panose="02040503050406030204" pitchFamily="18" charset="0"/>
                                </a:rPr>
                                <m:t>&lt;</m:t>
                              </m:r>
                              <m:f>
                                <m:fPr>
                                  <m:ctrlPr>
                                    <a:rPr lang="en-GB" i="1">
                                      <a:latin typeface="Cambria Math" panose="02040503050406030204" pitchFamily="18" charset="0"/>
                                    </a:rPr>
                                  </m:ctrlPr>
                                </m:fPr>
                                <m:num>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𝜇</m:t>
                                  </m:r>
                                </m:num>
                                <m:den>
                                  <m:r>
                                    <a:rPr lang="en-GB" i="1">
                                      <a:latin typeface="Cambria Math" panose="02040503050406030204" pitchFamily="18" charset="0"/>
                                    </a:rPr>
                                    <m:t>𝜎</m:t>
                                  </m:r>
                                </m:den>
                              </m:f>
                              <m:r>
                                <a:rPr lang="en-GB" i="1">
                                  <a:latin typeface="Cambria Math" panose="02040503050406030204" pitchFamily="18" charset="0"/>
                                </a:rPr>
                                <m:t>&lt;</m:t>
                              </m:r>
                              <m:f>
                                <m:fPr>
                                  <m:ctrlPr>
                                    <a:rPr lang="en-GB" i="1">
                                      <a:latin typeface="Cambria Math" panose="02040503050406030204" pitchFamily="18" charset="0"/>
                                    </a:rPr>
                                  </m:ctrlPr>
                                </m:fPr>
                                <m:num>
                                  <m:r>
                                    <a:rPr lang="en-GB" i="1">
                                      <a:latin typeface="Cambria Math" panose="02040503050406030204" pitchFamily="18" charset="0"/>
                                    </a:rPr>
                                    <m:t>5−3</m:t>
                                  </m:r>
                                </m:num>
                                <m:den>
                                  <m:r>
                                    <a:rPr lang="en-GB" i="1">
                                      <a:latin typeface="Cambria Math" panose="02040503050406030204" pitchFamily="18" charset="0"/>
                                    </a:rPr>
                                    <m:t>1</m:t>
                                  </m:r>
                                </m:den>
                              </m:f>
                            </m:e>
                          </m:d>
                        </m:e>
                      </m:func>
                      <m:r>
                        <m:rPr>
                          <m:brk m:alnAt="3"/>
                        </m:rP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−1&lt;</m:t>
                              </m:r>
                              <m:r>
                                <a:rPr lang="en-GB" i="1">
                                  <a:latin typeface="Cambria Math" panose="02040503050406030204" pitchFamily="18" charset="0"/>
                                </a:rPr>
                                <m:t>𝑍</m:t>
                              </m:r>
                              <m:r>
                                <a:rPr lang="en-GB" i="1">
                                  <a:latin typeface="Cambria Math" panose="02040503050406030204" pitchFamily="18" charset="0"/>
                                </a:rPr>
                                <m:t>&lt;2</m:t>
                              </m:r>
                            </m:e>
                          </m:d>
                        </m:e>
                      </m:func>
                    </m:oMath>
                  </m:oMathPara>
                </a14:m>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8640"/>
                <a:ext cx="8229600" cy="5937523"/>
              </a:xfrm>
              <a:blipFill>
                <a:blip r:embed="rId2"/>
                <a:stretch>
                  <a:fillRect l="-1704" t="-2669"/>
                </a:stretch>
              </a:blipFill>
            </p:spPr>
            <p:txBody>
              <a:bodyPr/>
              <a:lstStyle/>
              <a:p>
                <a:r>
                  <a:rPr lang="en-GB">
                    <a:noFill/>
                  </a:rPr>
                  <a:t> </a:t>
                </a:r>
              </a:p>
            </p:txBody>
          </p:sp>
        </mc:Fallback>
      </mc:AlternateContent>
    </p:spTree>
    <p:extLst>
      <p:ext uri="{BB962C8B-B14F-4D97-AF65-F5344CB8AC3E}">
        <p14:creationId xmlns:p14="http://schemas.microsoft.com/office/powerpoint/2010/main" val="3577610694"/>
      </p:ext>
    </p:extLst>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8640"/>
                <a:ext cx="8229600" cy="5937523"/>
              </a:xfrm>
            </p:spPr>
            <p:txBody>
              <a:bodyPr>
                <a:normAutofit fontScale="70000" lnSpcReduction="20000"/>
              </a:bodyPr>
              <a:lstStyle/>
              <a:p>
                <a:pPr indent="0" marL="0">
                  <a:buNone/>
                </a:pPr>
                <a:r>
                  <a:rPr dirty="0" lang="en-GB" smtClean="0"/>
                  <a:t>If we were using Table 1, which requires left-tail probabilities less than 50%.</a:t>
                </a:r>
              </a:p>
              <a:p>
                <a:pPr indent="0" marL="0">
                  <a:buNone/>
                </a:pPr>
                <a:endParaRPr dirty="0" lang="en-GB"/>
              </a:p>
              <a:p>
                <a:pPr indent="0" marL="0">
                  <a:buNone/>
                </a:pPr>
                <a:endParaRPr dirty="0" lang="en-GB" smtClean="0"/>
              </a:p>
              <a:p>
                <a:pPr indent="0" marL="0">
                  <a:buNone/>
                </a:pPr>
                <a:endParaRPr dirty="0" lang="en-GB"/>
              </a:p>
              <a:p>
                <a:pPr indent="0" marL="0">
                  <a:buNone/>
                </a:pPr>
                <a:endParaRPr dirty="0" lang="en-GB" smtClean="0"/>
              </a:p>
              <a:p>
                <a:pPr indent="0" marL="0">
                  <a:buNone/>
                </a:pPr>
                <a:endParaRPr dirty="0" lang="en-GB"/>
              </a:p>
              <a:p>
                <a:pPr indent="0" marL="0">
                  <a:buNone/>
                </a:pPr>
                <a:endParaRPr dirty="0" lang="en-GB" smtClean="0"/>
              </a:p>
              <a:p>
                <a:pPr indent="0" marL="0">
                  <a:buNone/>
                </a:pPr>
                <a:r>
                  <a:rPr dirty="0" lang="en-GB"/>
                  <a:t>We would rearrange to the following.</a:t>
                </a:r>
              </a:p>
              <a:p>
                <a:pPr indent="0" marL="0">
                  <a:buNone/>
                </a:pPr>
                <a:r>
                  <a:rPr dirty="0" lang="en-GB"/>
                  <a:t> </a:t>
                </a:r>
              </a:p>
              <a:p>
                <a:pPr indent="0" marL="0">
                  <a:buNone/>
                </a:pPr>
                <a14:m>
                  <m:oMathPara xmlns:m="http://schemas.openxmlformats.org/officeDocument/2006/math">
                    <m:oMathParaPr>
                      <m:jc m:val="left"/>
                    </m:oMathParaPr>
                    <m:oMath xmlns:m="http://schemas.openxmlformats.org/officeDocument/2006/math">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2&lt;</m:t>
                              </m:r>
                              <m:r>
                                <a:rPr i="1" lang="en-GB">
                                  <a:latin charset="0" panose="02040503050406030204" pitchFamily="18" typeface="Cambria Math"/>
                                </a:rPr>
                                <m:t>𝑋</m:t>
                              </m:r>
                              <m:r>
                                <a:rPr i="1" lang="en-GB">
                                  <a:latin charset="0" panose="02040503050406030204" pitchFamily="18" typeface="Cambria Math"/>
                                </a:rPr>
                                <m:t>&lt;5</m:t>
                              </m:r>
                            </m:e>
                          </m:d>
                        </m:e>
                      </m:func>
                      <m:r>
                        <a:rPr i="1" lang="en-GB">
                          <a:latin charset="0" panose="02040503050406030204" pitchFamily="18" typeface="Cambria Math"/>
                        </a:rPr>
                        <m:t>=</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−1&lt;</m:t>
                              </m:r>
                              <m:r>
                                <a:rPr i="1" lang="en-GB">
                                  <a:latin charset="0" panose="02040503050406030204" pitchFamily="18" typeface="Cambria Math"/>
                                </a:rPr>
                                <m:t>𝑍</m:t>
                              </m:r>
                              <m:r>
                                <a:rPr i="1" lang="en-GB">
                                  <a:latin charset="0" panose="02040503050406030204" pitchFamily="18" typeface="Cambria Math"/>
                                </a:rPr>
                                <m:t>&lt;2</m:t>
                              </m:r>
                            </m:e>
                          </m:d>
                        </m:e>
                      </m:func>
                      <m:r>
                        <m:rPr>
                          <m:brk m:alnAt="3"/>
                        </m:rPr>
                        <a:rPr i="1" lang="en-GB">
                          <a:latin charset="0" panose="02040503050406030204" pitchFamily="18" typeface="Cambria Math"/>
                        </a:rPr>
                        <m:t>=</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&lt;2</m:t>
                              </m:r>
                            </m:e>
                          </m:d>
                        </m:e>
                      </m:func>
                      <m:r>
                        <a:rPr i="1" lang="en-GB">
                          <a:latin charset="0" panose="02040503050406030204" pitchFamily="18" typeface="Cambria Math"/>
                        </a:rPr>
                        <m:t>−</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&lt;−1</m:t>
                              </m:r>
                            </m:e>
                          </m:d>
                        </m:e>
                      </m:func>
                      <m:r>
                        <m:rPr>
                          <m:brk m:alnAt="3"/>
                        </m:rPr>
                        <a:rPr i="1" lang="en-GB">
                          <a:latin charset="0" panose="02040503050406030204" pitchFamily="18" typeface="Cambria Math"/>
                        </a:rPr>
                        <m:t>=</m:t>
                      </m:r>
                      <m:r>
                        <a:rPr i="1" lang="en-GB">
                          <a:latin charset="0" panose="02040503050406030204" pitchFamily="18" typeface="Cambria Math"/>
                        </a:rPr>
                        <m:t>1−</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&gt;2</m:t>
                              </m:r>
                            </m:e>
                          </m:d>
                        </m:e>
                      </m:func>
                      <m:r>
                        <a:rPr i="1" lang="en-GB">
                          <a:latin charset="0" panose="02040503050406030204" pitchFamily="18" typeface="Cambria Math"/>
                        </a:rPr>
                        <m:t>−</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&lt;−1</m:t>
                              </m:r>
                            </m:e>
                          </m:d>
                        </m:e>
                      </m:func>
                      <m:r>
                        <m:rPr>
                          <m:brk m:alnAt="3"/>
                        </m:rPr>
                        <a:rPr i="1" lang="en-GB">
                          <a:latin charset="0" panose="02040503050406030204" pitchFamily="18" typeface="Cambria Math"/>
                        </a:rPr>
                        <m:t>=</m:t>
                      </m:r>
                      <m:r>
                        <a:rPr i="1" lang="en-GB">
                          <a:latin charset="0" panose="02040503050406030204" pitchFamily="18" typeface="Cambria Math"/>
                        </a:rPr>
                        <m:t>1−</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&lt;−2</m:t>
                              </m:r>
                            </m:e>
                          </m:d>
                        </m:e>
                      </m:func>
                      <m:r>
                        <a:rPr i="1" lang="en-GB">
                          <a:latin charset="0" panose="02040503050406030204" pitchFamily="18" typeface="Cambria Math"/>
                        </a:rPr>
                        <m:t>−</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&lt;−1</m:t>
                              </m:r>
                            </m:e>
                          </m:d>
                        </m:e>
                      </m:func>
                      <m:r>
                        <m:rPr>
                          <m:brk/>
                        </m:rPr>
                        <a:rPr i="1" lang="en-GB">
                          <a:latin charset="0" panose="02040503050406030204" pitchFamily="18" typeface="Cambria Math"/>
                        </a:rPr>
                        <m:t>≈</m:t>
                      </m:r>
                      <m:r>
                        <a:rPr i="1" lang="en-GB">
                          <a:latin charset="0" panose="02040503050406030204" pitchFamily="18" typeface="Cambria Math"/>
                        </a:rPr>
                        <m:t>1−0.0228−0.1587</m:t>
                      </m:r>
                      <m:r>
                        <m:rPr>
                          <m:brk m:alnAt="3"/>
                        </m:rPr>
                        <a:rPr i="1" lang="en-GB">
                          <a:latin charset="0" panose="02040503050406030204" pitchFamily="18" typeface="Cambria Math"/>
                        </a:rPr>
                        <m:t>=</m:t>
                      </m:r>
                      <m:r>
                        <a:rPr i="1" lang="en-GB">
                          <a:latin charset="0" panose="02040503050406030204" pitchFamily="18" typeface="Cambria Math"/>
                        </a:rPr>
                        <m:t>0.8185</m:t>
                      </m:r>
                    </m:oMath>
                  </m:oMathPara>
                </a14:m>
                <a:endParaRPr dirty="0" lang="en-GB"/>
              </a:p>
            </p:txBody>
          </p:sp>
        </mc:Choice>
        <mc:Fallback xmlns="">
          <p:sp>
            <p:nvSpPr>
              <p:cNvPr id="3" name="Content Placeholder 2"/>
              <p:cNvSpPr>
                <a:spLocks noAdjustHandles="1" noChangeArrowheads="1" noChangeAspect="1" noChangeShapeType="1" noEditPoints="1" noGrp="1" noMove="1" noResize="1" noRot="1" noTextEdit="1"/>
              </p:cNvSpPr>
              <p:nvPr>
                <p:ph idx="1"/>
              </p:nvPr>
            </p:nvSpPr>
            <p:spPr>
              <a:xfrm>
                <a:off x="457200" y="188640"/>
                <a:ext cx="8229600" cy="5937523"/>
              </a:xfrm>
              <a:blipFill>
                <a:blip r:embed="rId2"/>
                <a:stretch>
                  <a:fillRect l="-963" r="-370" t="-1745"/>
                </a:stretch>
              </a:blipFill>
            </p:spPr>
            <p:txBody>
              <a:bodyPr/>
              <a:lstStyle/>
              <a:p>
                <a:r>
                  <a:rPr lang="en-GB">
                    <a:noFill/>
                  </a:rPr>
                  <a:t> </a:t>
                </a:r>
              </a:p>
            </p:txBody>
          </p:sp>
        </mc:Fallback>
      </mc:AlternateContent>
      <p:pic>
        <p:nvPicPr>
          <p:cNvPr id="7" name="Picture 6"/>
          <p:cNvPicPr/>
          <p:nvPr/>
        </p:nvPicPr>
        <p:blipFill rotWithShape="1">
          <a:blip r:embed="rId3"/>
          <a:srcRect b="79876" l="3493" r="67623"/>
          <a:stretch/>
        </p:blipFill>
        <p:spPr bwMode="auto">
          <a:xfrm>
            <a:off x="3131840" y="908720"/>
            <a:ext cx="2254351" cy="18938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6381661"/>
      </p:ext>
    </p:extLst>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60648"/>
                <a:ext cx="8229600" cy="5865515"/>
              </a:xfrm>
            </p:spPr>
            <p:txBody>
              <a:bodyPr>
                <a:normAutofit fontScale="85000" lnSpcReduction="20000"/>
              </a:bodyPr>
              <a:lstStyle/>
              <a:p>
                <a:pPr indent="0" marL="0">
                  <a:buNone/>
                </a:pPr>
                <a:r>
                  <a:rPr dirty="0" lang="en-GB" smtClean="0"/>
                  <a:t>If we were using Table 2, which requires right-tail probabilities less than 50%.</a:t>
                </a:r>
              </a:p>
              <a:p>
                <a:pPr indent="0" marL="0">
                  <a:buNone/>
                </a:pPr>
                <a:endParaRPr dirty="0" lang="en-GB" smtClean="0"/>
              </a:p>
              <a:p>
                <a:pPr indent="0" marL="0">
                  <a:buNone/>
                </a:pPr>
                <a:endParaRPr dirty="0" lang="en-GB"/>
              </a:p>
              <a:p>
                <a:pPr indent="0" marL="0">
                  <a:buNone/>
                </a:pPr>
                <a:endParaRPr dirty="0" lang="en-GB" smtClean="0"/>
              </a:p>
              <a:p>
                <a:pPr indent="0" marL="0">
                  <a:buNone/>
                </a:pPr>
                <a:endParaRPr dirty="0" lang="en-GB" smtClean="0"/>
              </a:p>
              <a:p>
                <a:pPr indent="0" marL="0">
                  <a:buNone/>
                </a:pPr>
                <a:r>
                  <a:rPr dirty="0" lang="en-GB"/>
                  <a:t>We would rearrange to the following.</a:t>
                </a:r>
              </a:p>
              <a:p>
                <a:pPr indent="0" marL="0">
                  <a:buNone/>
                </a:pPr>
                <a:r>
                  <a:rPr dirty="0" lang="en-GB"/>
                  <a:t> </a:t>
                </a:r>
              </a:p>
              <a:p>
                <a:pPr indent="0" marL="0">
                  <a:buNone/>
                </a:pPr>
                <a14:m>
                  <m:oMathPara xmlns:m="http://schemas.openxmlformats.org/officeDocument/2006/math">
                    <m:oMathParaPr>
                      <m:jc m:val="left"/>
                    </m:oMathParaPr>
                    <m:oMath xmlns:m="http://schemas.openxmlformats.org/officeDocument/2006/math">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2&lt;</m:t>
                              </m:r>
                              <m:r>
                                <a:rPr i="1" lang="en-GB">
                                  <a:latin charset="0" panose="02040503050406030204" pitchFamily="18" typeface="Cambria Math"/>
                                </a:rPr>
                                <m:t>𝑋</m:t>
                              </m:r>
                              <m:r>
                                <a:rPr i="1" lang="en-GB">
                                  <a:latin charset="0" panose="02040503050406030204" pitchFamily="18" typeface="Cambria Math"/>
                                </a:rPr>
                                <m:t>&lt;5</m:t>
                              </m:r>
                            </m:e>
                          </m:d>
                        </m:e>
                      </m:func>
                      <m:r>
                        <a:rPr i="1" lang="en-GB">
                          <a:latin charset="0" panose="02040503050406030204" pitchFamily="18" typeface="Cambria Math"/>
                        </a:rPr>
                        <m:t>=</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−1&lt;</m:t>
                              </m:r>
                              <m:r>
                                <a:rPr i="1" lang="en-GB">
                                  <a:latin charset="0" panose="02040503050406030204" pitchFamily="18" typeface="Cambria Math"/>
                                </a:rPr>
                                <m:t>𝑍</m:t>
                              </m:r>
                              <m:r>
                                <a:rPr i="1" lang="en-GB">
                                  <a:latin charset="0" panose="02040503050406030204" pitchFamily="18" typeface="Cambria Math"/>
                                </a:rPr>
                                <m:t>&lt;2</m:t>
                              </m:r>
                            </m:e>
                          </m:d>
                        </m:e>
                      </m:func>
                      <m:r>
                        <m:rPr>
                          <m:brk m:alnAt="3"/>
                        </m:rPr>
                        <a:rPr i="1" lang="en-GB">
                          <a:latin charset="0" panose="02040503050406030204" pitchFamily="18" typeface="Cambria Math"/>
                        </a:rPr>
                        <m:t>=</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&gt;−1</m:t>
                              </m:r>
                            </m:e>
                          </m:d>
                        </m:e>
                      </m:func>
                      <m:r>
                        <a:rPr i="1" lang="en-GB">
                          <a:latin charset="0" panose="02040503050406030204" pitchFamily="18" typeface="Cambria Math"/>
                        </a:rPr>
                        <m:t>−</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&gt;2</m:t>
                              </m:r>
                            </m:e>
                          </m:d>
                        </m:e>
                      </m:func>
                      <m:r>
                        <m:rPr>
                          <m:brk m:alnAt="3"/>
                        </m:rPr>
                        <a:rPr i="1" lang="en-GB">
                          <a:latin charset="0" panose="02040503050406030204" pitchFamily="18" typeface="Cambria Math"/>
                        </a:rPr>
                        <m:t>=</m:t>
                      </m:r>
                      <m:r>
                        <a:rPr i="1" lang="en-GB">
                          <a:latin charset="0" panose="02040503050406030204" pitchFamily="18" typeface="Cambria Math"/>
                        </a:rPr>
                        <m:t>1−</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&lt;−1</m:t>
                              </m:r>
                            </m:e>
                          </m:d>
                        </m:e>
                      </m:func>
                      <m:r>
                        <a:rPr i="1" lang="en-GB">
                          <a:latin charset="0" panose="02040503050406030204" pitchFamily="18" typeface="Cambria Math"/>
                        </a:rPr>
                        <m:t>−</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&gt;2</m:t>
                              </m:r>
                            </m:e>
                          </m:d>
                        </m:e>
                      </m:func>
                      <m:r>
                        <m:rPr>
                          <m:brk m:alnAt="3"/>
                        </m:rPr>
                        <a:rPr i="1" lang="en-GB">
                          <a:latin charset="0" panose="02040503050406030204" pitchFamily="18" typeface="Cambria Math"/>
                        </a:rPr>
                        <m:t>=</m:t>
                      </m:r>
                      <m:r>
                        <a:rPr i="1" lang="en-GB">
                          <a:latin charset="0" panose="02040503050406030204" pitchFamily="18" typeface="Cambria Math"/>
                        </a:rPr>
                        <m:t>1−</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&gt;1</m:t>
                              </m:r>
                            </m:e>
                          </m:d>
                        </m:e>
                      </m:func>
                      <m:r>
                        <a:rPr i="1" lang="en-GB">
                          <a:latin charset="0" panose="02040503050406030204" pitchFamily="18" typeface="Cambria Math"/>
                        </a:rPr>
                        <m:t>−</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&gt;2</m:t>
                              </m:r>
                            </m:e>
                          </m:d>
                        </m:e>
                      </m:func>
                      <m:r>
                        <m:rPr>
                          <m:brk m:alnAt="3"/>
                        </m:rPr>
                        <a:rPr i="1" lang="en-GB">
                          <a:latin charset="0" panose="02040503050406030204" pitchFamily="18" typeface="Cambria Math"/>
                        </a:rPr>
                        <m:t>≈</m:t>
                      </m:r>
                      <m:r>
                        <a:rPr i="1" lang="en-GB">
                          <a:latin charset="0" panose="02040503050406030204" pitchFamily="18" typeface="Cambria Math"/>
                        </a:rPr>
                        <m:t>1−0.1587−0.0228</m:t>
                      </m:r>
                      <m:r>
                        <m:rPr>
                          <m:brk m:alnAt="3"/>
                        </m:rPr>
                        <a:rPr i="1" lang="en-GB">
                          <a:latin charset="0" panose="02040503050406030204" pitchFamily="18" typeface="Cambria Math"/>
                        </a:rPr>
                        <m:t>=</m:t>
                      </m:r>
                      <m:r>
                        <a:rPr i="1" lang="en-GB">
                          <a:latin charset="0" panose="02040503050406030204" pitchFamily="18" typeface="Cambria Math"/>
                        </a:rPr>
                        <m:t>0.8185</m:t>
                      </m:r>
                    </m:oMath>
                  </m:oMathPara>
                </a14:m>
                <a:endParaRPr dirty="0" lang="en-GB"/>
              </a:p>
            </p:txBody>
          </p:sp>
        </mc:Choice>
        <mc:Fallback xmlns="">
          <p:sp>
            <p:nvSpPr>
              <p:cNvPr id="3" name="Content Placeholder 2"/>
              <p:cNvSpPr>
                <a:spLocks noAdjustHandles="1" noChangeArrowheads="1" noChangeAspect="1" noChangeShapeType="1" noEditPoints="1" noGrp="1" noMove="1" noResize="1" noRot="1" noTextEdit="1"/>
              </p:cNvSpPr>
              <p:nvPr>
                <p:ph idx="1"/>
              </p:nvPr>
            </p:nvSpPr>
            <p:spPr>
              <a:xfrm>
                <a:off x="457200" y="260648"/>
                <a:ext cx="8229600" cy="5865515"/>
              </a:xfrm>
              <a:blipFill>
                <a:blip r:embed="rId2"/>
                <a:stretch>
                  <a:fillRect l="-1407" t="-2183"/>
                </a:stretch>
              </a:blipFill>
            </p:spPr>
            <p:txBody>
              <a:bodyPr/>
              <a:lstStyle/>
              <a:p>
                <a:r>
                  <a:rPr lang="en-GB">
                    <a:noFill/>
                  </a:rPr>
                  <a:t> </a:t>
                </a:r>
              </a:p>
            </p:txBody>
          </p:sp>
        </mc:Fallback>
      </mc:AlternateContent>
      <p:pic>
        <p:nvPicPr>
          <p:cNvPr id="4" name="Picture 3"/>
          <p:cNvPicPr/>
          <p:nvPr/>
        </p:nvPicPr>
        <p:blipFill rotWithShape="1">
          <a:blip r:embed="rId3"/>
          <a:srcRect b="87301" l="3921" r="56747"/>
          <a:stretch/>
        </p:blipFill>
        <p:spPr bwMode="auto">
          <a:xfrm>
            <a:off x="1907704" y="980728"/>
            <a:ext cx="4526205" cy="17329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3008108"/>
      </p:ext>
    </p:extLst>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60648"/>
                <a:ext cx="8229600" cy="5865515"/>
              </a:xfrm>
            </p:spPr>
            <p:txBody>
              <a:bodyPr>
                <a:normAutofit fontScale="85000" lnSpcReduction="20000"/>
              </a:bodyPr>
              <a:lstStyle/>
              <a:p>
                <a:pPr indent="0" marL="0">
                  <a:buNone/>
                </a:pPr>
                <a:r>
                  <a:rPr dirty="0" lang="en-GB" smtClean="0"/>
                  <a:t>If we were using Table 3, which requires left-tail probabilities greater than 50%.</a:t>
                </a:r>
              </a:p>
              <a:p>
                <a:pPr indent="0" marL="0">
                  <a:buNone/>
                </a:pPr>
                <a:endParaRPr dirty="0" lang="en-GB" smtClean="0"/>
              </a:p>
              <a:p>
                <a:pPr indent="0" marL="0">
                  <a:buNone/>
                </a:pPr>
                <a:endParaRPr dirty="0" lang="en-GB"/>
              </a:p>
              <a:p>
                <a:pPr indent="0" marL="0">
                  <a:buNone/>
                </a:pPr>
                <a:endParaRPr dirty="0" lang="en-GB" smtClean="0"/>
              </a:p>
              <a:p>
                <a:pPr indent="0" marL="0">
                  <a:buNone/>
                </a:pPr>
                <a:r>
                  <a:rPr dirty="0" lang="en-GB"/>
                  <a:t>We would rearrange to the following.</a:t>
                </a:r>
              </a:p>
              <a:p>
                <a:pPr indent="0" marL="0">
                  <a:buNone/>
                </a:pPr>
                <a:endParaRPr dirty="0" lang="en-GB"/>
              </a:p>
              <a:p>
                <a:pPr indent="0" marL="0">
                  <a:buNone/>
                </a:pPr>
                <a14:m>
                  <m:oMathPara xmlns:m="http://schemas.openxmlformats.org/officeDocument/2006/math">
                    <m:oMathParaPr>
                      <m:jc m:val="left"/>
                    </m:oMathParaPr>
                    <m:oMath xmlns:m="http://schemas.openxmlformats.org/officeDocument/2006/math">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2&lt;</m:t>
                              </m:r>
                              <m:r>
                                <a:rPr i="1" lang="en-GB">
                                  <a:latin charset="0" panose="02040503050406030204" pitchFamily="18" typeface="Cambria Math"/>
                                </a:rPr>
                                <m:t>𝑋</m:t>
                              </m:r>
                              <m:r>
                                <a:rPr i="1" lang="en-GB">
                                  <a:latin charset="0" panose="02040503050406030204" pitchFamily="18" typeface="Cambria Math"/>
                                </a:rPr>
                                <m:t>&lt;5</m:t>
                              </m:r>
                            </m:e>
                          </m:d>
                        </m:e>
                      </m:func>
                      <m:r>
                        <a:rPr i="1" lang="en-GB">
                          <a:latin charset="0" panose="02040503050406030204" pitchFamily="18" typeface="Cambria Math"/>
                        </a:rPr>
                        <m:t>=</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−1&lt;</m:t>
                              </m:r>
                              <m:r>
                                <a:rPr i="1" lang="en-GB">
                                  <a:latin charset="0" panose="02040503050406030204" pitchFamily="18" typeface="Cambria Math"/>
                                </a:rPr>
                                <m:t>𝑍</m:t>
                              </m:r>
                              <m:r>
                                <a:rPr i="1" lang="en-GB">
                                  <a:latin charset="0" panose="02040503050406030204" pitchFamily="18" typeface="Cambria Math"/>
                                </a:rPr>
                                <m:t>&lt;2</m:t>
                              </m:r>
                            </m:e>
                          </m:d>
                        </m:e>
                      </m:func>
                      <m:r>
                        <m:rPr>
                          <m:brk m:alnAt="3"/>
                        </m:rPr>
                        <a:rPr i="1" lang="en-GB">
                          <a:latin charset="0" panose="02040503050406030204" pitchFamily="18" typeface="Cambria Math"/>
                        </a:rPr>
                        <m:t>=</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&lt;2</m:t>
                              </m:r>
                            </m:e>
                          </m:d>
                        </m:e>
                      </m:func>
                      <m:r>
                        <a:rPr i="1" lang="en-GB">
                          <a:latin charset="0" panose="02040503050406030204" pitchFamily="18" typeface="Cambria Math"/>
                        </a:rPr>
                        <m:t>−</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&lt;−1</m:t>
                              </m:r>
                            </m:e>
                          </m:d>
                        </m:e>
                      </m:func>
                      <m:r>
                        <m:rPr>
                          <m:brk m:alnAt="3"/>
                        </m:rPr>
                        <a:rPr i="1" lang="en-GB">
                          <a:latin charset="0" panose="02040503050406030204" pitchFamily="18" typeface="Cambria Math"/>
                        </a:rPr>
                        <m:t>=</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&lt;2</m:t>
                              </m:r>
                            </m:e>
                          </m:d>
                        </m:e>
                      </m:func>
                      <m:r>
                        <a:rPr i="1" lang="en-GB">
                          <a:latin charset="0" panose="02040503050406030204" pitchFamily="18" typeface="Cambria Math"/>
                        </a:rPr>
                        <m:t>−</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&gt;1</m:t>
                              </m:r>
                            </m:e>
                          </m:d>
                        </m:e>
                      </m:func>
                      <m:r>
                        <m:rPr>
                          <m:brk m:alnAt="3"/>
                        </m:rPr>
                        <a:rPr i="1" lang="en-GB">
                          <a:latin charset="0" panose="02040503050406030204" pitchFamily="18" typeface="Cambria Math"/>
                        </a:rPr>
                        <m:t>=</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&lt;2</m:t>
                              </m:r>
                            </m:e>
                          </m:d>
                        </m:e>
                      </m:func>
                      <m:r>
                        <a:rPr i="1" lang="en-GB">
                          <a:latin charset="0" panose="02040503050406030204" pitchFamily="18" typeface="Cambria Math"/>
                        </a:rPr>
                        <m:t>−</m:t>
                      </m:r>
                      <m:d>
                        <m:dPr>
                          <m:begChr m:val="["/>
                          <m:endChr m:val="]"/>
                          <m:ctrlPr>
                            <a:rPr i="1" lang="en-GB">
                              <a:latin charset="0" panose="02040503050406030204" pitchFamily="18" typeface="Cambria Math"/>
                            </a:rPr>
                          </m:ctrlPr>
                        </m:dPr>
                        <m:e>
                          <m:r>
                            <a:rPr i="1" lang="en-GB">
                              <a:latin charset="0" panose="02040503050406030204" pitchFamily="18" typeface="Cambria Math"/>
                            </a:rPr>
                            <m:t>1−</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&lt;1</m:t>
                                  </m:r>
                                </m:e>
                              </m:d>
                            </m:e>
                          </m:func>
                        </m:e>
                      </m:d>
                      <m:r>
                        <m:rPr>
                          <m:brk/>
                        </m:rPr>
                        <a:rPr i="1" lang="en-GB">
                          <a:latin charset="0" panose="02040503050406030204" pitchFamily="18" typeface="Cambria Math"/>
                        </a:rPr>
                        <m:t>=</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&lt;2</m:t>
                              </m:r>
                            </m:e>
                          </m:d>
                        </m:e>
                      </m:func>
                      <m:r>
                        <a:rPr i="1" lang="en-GB">
                          <a:latin charset="0" panose="02040503050406030204" pitchFamily="18" typeface="Cambria Math"/>
                        </a:rPr>
                        <m:t>+</m:t>
                      </m:r>
                      <m:func>
                        <m:funcPr>
                          <m:ctrlPr>
                            <a:rPr i="1" lang="en-GB">
                              <a:latin charset="0" panose="02040503050406030204" pitchFamily="18" typeface="Cambria Math"/>
                            </a:rPr>
                          </m:ctrlPr>
                        </m:funcPr>
                        <m:fName>
                          <m:r>
                            <m:rPr>
                              <m:sty m:val="p"/>
                            </m:rPr>
                            <a:rPr lang="en-GB">
                              <a:latin charset="0" panose="02040503050406030204" pitchFamily="18" typeface="Cambria Math"/>
                            </a:rPr>
                            <m:t>Pr</m:t>
                          </m:r>
                        </m:fName>
                        <m:e>
                          <m:d>
                            <m:dPr>
                              <m:ctrlPr>
                                <a:rPr i="1" lang="en-GB">
                                  <a:latin charset="0" panose="02040503050406030204" pitchFamily="18" typeface="Cambria Math"/>
                                </a:rPr>
                              </m:ctrlPr>
                            </m:dPr>
                            <m:e>
                              <m:r>
                                <a:rPr i="1" lang="en-GB">
                                  <a:latin charset="0" panose="02040503050406030204" pitchFamily="18" typeface="Cambria Math"/>
                                </a:rPr>
                                <m:t>𝑍</m:t>
                              </m:r>
                              <m:r>
                                <a:rPr i="1" lang="en-GB">
                                  <a:latin charset="0" panose="02040503050406030204" pitchFamily="18" typeface="Cambria Math"/>
                                </a:rPr>
                                <m:t>&lt;1</m:t>
                              </m:r>
                            </m:e>
                          </m:d>
                        </m:e>
                      </m:func>
                      <m:r>
                        <a:rPr i="1" lang="en-GB">
                          <a:latin charset="0" panose="02040503050406030204" pitchFamily="18" typeface="Cambria Math"/>
                        </a:rPr>
                        <m:t>−1</m:t>
                      </m:r>
                      <m:r>
                        <m:rPr>
                          <m:brk m:alnAt="3"/>
                        </m:rPr>
                        <a:rPr i="1" lang="en-GB">
                          <a:latin charset="0" panose="02040503050406030204" pitchFamily="18" typeface="Cambria Math"/>
                        </a:rPr>
                        <m:t>≈</m:t>
                      </m:r>
                      <m:r>
                        <a:rPr i="1" lang="en-GB">
                          <a:latin charset="0" panose="02040503050406030204" pitchFamily="18" typeface="Cambria Math"/>
                        </a:rPr>
                        <m:t>0.9772+0.8413−1</m:t>
                      </m:r>
                      <m:r>
                        <m:rPr>
                          <m:brk m:alnAt="3"/>
                        </m:rPr>
                        <a:rPr i="1" lang="en-GB">
                          <a:latin charset="0" panose="02040503050406030204" pitchFamily="18" typeface="Cambria Math"/>
                        </a:rPr>
                        <m:t>=</m:t>
                      </m:r>
                      <m:r>
                        <a:rPr i="1" lang="en-GB">
                          <a:latin charset="0" panose="02040503050406030204" pitchFamily="18" typeface="Cambria Math"/>
                        </a:rPr>
                        <m:t>0.8185</m:t>
                      </m:r>
                    </m:oMath>
                  </m:oMathPara>
                </a14:m>
                <a:endParaRPr dirty="0" lang="en-GB"/>
              </a:p>
              <a:p>
                <a:pPr indent="0" marL="0">
                  <a:buNone/>
                </a:pPr>
                <a:endParaRPr dirty="0" lang="en-GB"/>
              </a:p>
            </p:txBody>
          </p:sp>
        </mc:Choice>
        <mc:Fallback xmlns="">
          <p:sp>
            <p:nvSpPr>
              <p:cNvPr id="3" name="Content Placeholder 2"/>
              <p:cNvSpPr>
                <a:spLocks noAdjustHandles="1" noChangeArrowheads="1" noChangeAspect="1" noChangeShapeType="1" noEditPoints="1" noGrp="1" noMove="1" noResize="1" noRot="1" noTextEdit="1"/>
              </p:cNvSpPr>
              <p:nvPr>
                <p:ph idx="1"/>
              </p:nvPr>
            </p:nvSpPr>
            <p:spPr>
              <a:xfrm>
                <a:off x="457200" y="260648"/>
                <a:ext cx="8229600" cy="5865515"/>
              </a:xfrm>
              <a:blipFill>
                <a:blip r:embed="rId2"/>
                <a:stretch>
                  <a:fillRect l="-1407" t="-2183"/>
                </a:stretch>
              </a:blipFill>
            </p:spPr>
            <p:txBody>
              <a:bodyPr/>
              <a:lstStyle/>
              <a:p>
                <a:r>
                  <a:rPr lang="en-GB">
                    <a:noFill/>
                  </a:rPr>
                  <a:t> </a:t>
                </a:r>
              </a:p>
            </p:txBody>
          </p:sp>
        </mc:Fallback>
      </mc:AlternateContent>
      <p:pic>
        <p:nvPicPr>
          <p:cNvPr id="4" name="Picture 3"/>
          <p:cNvPicPr/>
          <p:nvPr/>
        </p:nvPicPr>
        <p:blipFill rotWithShape="1">
          <a:blip r:embed="rId3"/>
          <a:srcRect b="85997" l="20104" r="19577" t="1"/>
          <a:stretch/>
        </p:blipFill>
        <p:spPr bwMode="auto">
          <a:xfrm>
            <a:off x="2267744" y="1052736"/>
            <a:ext cx="3817085" cy="12514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2221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60648"/>
                <a:ext cx="8229600" cy="5865515"/>
              </a:xfrm>
            </p:spPr>
            <p:txBody>
              <a:bodyPr>
                <a:normAutofit fontScale="85000" lnSpcReduction="10000"/>
              </a:bodyPr>
              <a:lstStyle/>
              <a:p>
                <a:pPr marL="0" indent="0">
                  <a:buNone/>
                </a:pPr>
                <a:r>
                  <a:rPr lang="en-GB" dirty="0" smtClean="0"/>
                  <a:t>If we were using Table 4, which requires probabilities from </a:t>
                </a:r>
                <a14:m>
                  <m:oMath xmlns:m="http://schemas.openxmlformats.org/officeDocument/2006/math">
                    <m:r>
                      <a:rPr lang="en-GB" i="1">
                        <a:latin typeface="Cambria Math" panose="02040503050406030204" pitchFamily="18" charset="0"/>
                      </a:rPr>
                      <m:t>0</m:t>
                    </m:r>
                  </m:oMath>
                </a14:m>
                <a:r>
                  <a:rPr lang="en-GB" dirty="0"/>
                  <a:t> to a positive value of </a:t>
                </a:r>
                <a14:m>
                  <m:oMath xmlns:m="http://schemas.openxmlformats.org/officeDocument/2006/math">
                    <m:r>
                      <a:rPr lang="en-GB" i="1">
                        <a:latin typeface="Cambria Math" panose="02040503050406030204" pitchFamily="18" charset="0"/>
                      </a:rPr>
                      <m:t>𝑍</m:t>
                    </m:r>
                  </m:oMath>
                </a14:m>
                <a:r>
                  <a:rPr lang="en-GB" dirty="0" smtClean="0"/>
                  <a:t>.</a:t>
                </a: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r>
                  <a:rPr lang="en-GB" dirty="0"/>
                  <a:t>We would rearrange to the following</a:t>
                </a:r>
                <a:r>
                  <a:rPr lang="en-GB" dirty="0" smtClean="0"/>
                  <a:t>.</a:t>
                </a:r>
              </a:p>
              <a:p>
                <a:pPr marL="0" indent="0">
                  <a:buNone/>
                </a:pPr>
                <a:endParaRPr lang="en-GB" dirty="0"/>
              </a:p>
              <a:p>
                <a:pPr marL="0" indent="0">
                  <a:buNone/>
                </a:pPr>
                <a14:m>
                  <m:oMathPara xmlns:m="http://schemas.openxmlformats.org/officeDocument/2006/math">
                    <m:oMathParaPr>
                      <m:jc m:val="left"/>
                    </m:oMathParaPr>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2&lt;</m:t>
                              </m:r>
                              <m:r>
                                <a:rPr lang="en-GB" i="1">
                                  <a:latin typeface="Cambria Math" panose="02040503050406030204" pitchFamily="18" charset="0"/>
                                </a:rPr>
                                <m:t>𝑋</m:t>
                              </m:r>
                              <m:r>
                                <a:rPr lang="en-GB" i="1">
                                  <a:latin typeface="Cambria Math" panose="02040503050406030204" pitchFamily="18" charset="0"/>
                                </a:rPr>
                                <m:t>&lt;5</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−1&lt;</m:t>
                              </m:r>
                              <m:r>
                                <a:rPr lang="en-GB" i="1">
                                  <a:latin typeface="Cambria Math" panose="02040503050406030204" pitchFamily="18" charset="0"/>
                                </a:rPr>
                                <m:t>𝑍</m:t>
                              </m:r>
                              <m:r>
                                <a:rPr lang="en-GB" i="1">
                                  <a:latin typeface="Cambria Math" panose="02040503050406030204" pitchFamily="18" charset="0"/>
                                </a:rPr>
                                <m:t>&lt;2</m:t>
                              </m:r>
                            </m:e>
                          </m:d>
                        </m:e>
                      </m:func>
                      <m:r>
                        <m:rPr>
                          <m:brk m:alnAt="3"/>
                        </m:rP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−1&lt;</m:t>
                              </m:r>
                              <m:r>
                                <a:rPr lang="en-GB" i="1">
                                  <a:latin typeface="Cambria Math" panose="02040503050406030204" pitchFamily="18" charset="0"/>
                                </a:rPr>
                                <m:t>𝑍</m:t>
                              </m:r>
                              <m:r>
                                <a:rPr lang="en-GB" i="1">
                                  <a:latin typeface="Cambria Math" panose="02040503050406030204" pitchFamily="18" charset="0"/>
                                </a:rPr>
                                <m:t>&lt;0</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0&lt;</m:t>
                              </m:r>
                              <m:r>
                                <a:rPr lang="en-GB" i="1">
                                  <a:latin typeface="Cambria Math" panose="02040503050406030204" pitchFamily="18" charset="0"/>
                                </a:rPr>
                                <m:t>𝑍</m:t>
                              </m:r>
                              <m:r>
                                <a:rPr lang="en-GB" i="1">
                                  <a:latin typeface="Cambria Math" panose="02040503050406030204" pitchFamily="18" charset="0"/>
                                </a:rPr>
                                <m:t>&lt;2</m:t>
                              </m:r>
                            </m:e>
                          </m:d>
                        </m:e>
                      </m:func>
                      <m:r>
                        <m:rPr>
                          <m:brk m:alnAt="3"/>
                        </m:rP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0&lt;</m:t>
                              </m:r>
                              <m:r>
                                <a:rPr lang="en-GB" i="1">
                                  <a:latin typeface="Cambria Math" panose="02040503050406030204" pitchFamily="18" charset="0"/>
                                </a:rPr>
                                <m:t>𝑍</m:t>
                              </m:r>
                              <m:r>
                                <a:rPr lang="en-GB" i="1">
                                  <a:latin typeface="Cambria Math" panose="02040503050406030204" pitchFamily="18" charset="0"/>
                                </a:rPr>
                                <m:t>&lt;1</m:t>
                              </m:r>
                            </m:e>
                          </m:d>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0&lt;</m:t>
                              </m:r>
                              <m:r>
                                <a:rPr lang="en-GB" i="1">
                                  <a:latin typeface="Cambria Math" panose="02040503050406030204" pitchFamily="18" charset="0"/>
                                </a:rPr>
                                <m:t>𝑍</m:t>
                              </m:r>
                              <m:r>
                                <a:rPr lang="en-GB" i="1">
                                  <a:latin typeface="Cambria Math" panose="02040503050406030204" pitchFamily="18" charset="0"/>
                                </a:rPr>
                                <m:t>&lt;2</m:t>
                              </m:r>
                            </m:e>
                          </m:d>
                        </m:e>
                      </m:func>
                      <m:r>
                        <m:rPr>
                          <m:brk/>
                        </m:rPr>
                        <a:rPr lang="en-GB" i="1">
                          <a:latin typeface="Cambria Math" panose="02040503050406030204" pitchFamily="18" charset="0"/>
                        </a:rPr>
                        <m:t>≈</m:t>
                      </m:r>
                      <m:r>
                        <a:rPr lang="en-GB" i="1">
                          <a:latin typeface="Cambria Math" panose="02040503050406030204" pitchFamily="18" charset="0"/>
                        </a:rPr>
                        <m:t>0.3413+0.4772</m:t>
                      </m:r>
                      <m:r>
                        <m:rPr>
                          <m:brk m:alnAt="3"/>
                        </m:rPr>
                        <a:rPr lang="en-GB" i="1">
                          <a:latin typeface="Cambria Math" panose="02040503050406030204" pitchFamily="18" charset="0"/>
                        </a:rPr>
                        <m:t>=</m:t>
                      </m:r>
                      <m:r>
                        <a:rPr lang="en-GB" i="1">
                          <a:latin typeface="Cambria Math" panose="02040503050406030204" pitchFamily="18" charset="0"/>
                        </a:rPr>
                        <m:t>0.8515</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60648"/>
                <a:ext cx="8229600" cy="5865515"/>
              </a:xfrm>
              <a:blipFill>
                <a:blip r:embed="rId2"/>
                <a:stretch>
                  <a:fillRect l="-1407" t="-1663"/>
                </a:stretch>
              </a:blipFill>
            </p:spPr>
            <p:txBody>
              <a:bodyPr/>
              <a:lstStyle/>
              <a:p>
                <a:r>
                  <a:rPr lang="en-GB">
                    <a:noFill/>
                  </a:rPr>
                  <a:t> </a:t>
                </a:r>
              </a:p>
            </p:txBody>
          </p:sp>
        </mc:Fallback>
      </mc:AlternateContent>
      <p:pic>
        <p:nvPicPr>
          <p:cNvPr id="4" name="Picture 3"/>
          <p:cNvPicPr/>
          <p:nvPr/>
        </p:nvPicPr>
        <p:blipFill rotWithShape="1">
          <a:blip r:embed="rId3"/>
          <a:srcRect l="2106" r="59378" b="83535"/>
          <a:stretch/>
        </p:blipFill>
        <p:spPr bwMode="auto">
          <a:xfrm>
            <a:off x="2808405" y="1052736"/>
            <a:ext cx="3527190" cy="1845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8429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260648"/>
                <a:ext cx="8229600" cy="5865515"/>
              </a:xfrm>
            </p:spPr>
            <p:txBody>
              <a:bodyPr>
                <a:normAutofit fontScale="62500" lnSpcReduction="20000"/>
              </a:bodyPr>
              <a:lstStyle/>
              <a:p>
                <a:pPr marL="0" indent="0">
                  <a:buNone/>
                </a:pPr>
                <a:r>
                  <a:rPr lang="en-GB" dirty="0" smtClean="0"/>
                  <a:t>Using the method of your choice, calculate the following probabilities.</a:t>
                </a:r>
              </a:p>
              <a:p>
                <a:pPr marL="0" indent="0">
                  <a:buNone/>
                </a:pPr>
                <a:r>
                  <a:rPr lang="en-GB" dirty="0"/>
                  <a:t> </a:t>
                </a:r>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r>
                              <a:rPr lang="en-GB" i="1"/>
                              <m:t>𝑋</m:t>
                            </m:r>
                            <m:r>
                              <a:rPr lang="en-GB" i="0"/>
                              <m:t>&gt;2</m:t>
                            </m:r>
                          </m:e>
                        </m:d>
                      </m:e>
                    </m:func>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1,1</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r>
                              <a:rPr lang="en-GB" i="1"/>
                              <m:t>𝑋</m:t>
                            </m:r>
                            <m:r>
                              <a:rPr lang="en-GB" i="0"/>
                              <m:t>&lt;3</m:t>
                            </m:r>
                          </m:e>
                        </m:d>
                      </m:e>
                    </m:func>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4,4</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r>
                              <a:rPr lang="en-GB" i="1"/>
                              <m:t>𝑋</m:t>
                            </m:r>
                            <m:r>
                              <a:rPr lang="en-GB" i="0"/>
                              <m:t>&gt;−1</m:t>
                            </m:r>
                          </m:e>
                        </m:d>
                      </m:e>
                    </m:func>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0,9</m:t>
                        </m:r>
                      </m:e>
                    </m:d>
                  </m:oMath>
                </a14:m>
                <a:endParaRPr lang="en-GB" dirty="0"/>
              </a:p>
              <a:p>
                <a:pPr marL="514350" lvl="0" indent="-514350">
                  <a:buFont typeface="+mj-lt"/>
                  <a:buAutoNum type="arabicPeriod"/>
                </a:pPr>
                <a14:m>
                  <m:oMath xmlns:m="http://schemas.openxmlformats.org/officeDocument/2006/math">
                    <m:r>
                      <m:rPr>
                        <m:sty m:val="p"/>
                      </m:rPr>
                      <a:rPr lang="en-GB" i="0"/>
                      <m:t>Pr</m:t>
                    </m:r>
                    <m:r>
                      <a:rPr lang="en-GB" i="0"/>
                      <m:t>(</m:t>
                    </m:r>
                    <m:r>
                      <a:rPr lang="en-GB" i="1"/>
                      <m:t>𝑋</m:t>
                    </m:r>
                    <m:r>
                      <a:rPr lang="en-GB" i="0"/>
                      <m:t>&lt;0)</m:t>
                    </m:r>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−2,4</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r>
                              <a:rPr lang="en-GB" i="1"/>
                              <m:t>𝑋</m:t>
                            </m:r>
                            <m:r>
                              <a:rPr lang="en-GB" i="0"/>
                              <m:t>&gt;60</m:t>
                            </m:r>
                          </m:e>
                        </m:d>
                      </m:e>
                    </m:func>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50,100</m:t>
                        </m:r>
                      </m:e>
                    </m:d>
                  </m:oMath>
                </a14:m>
                <a:endParaRPr lang="en-GB" dirty="0"/>
              </a:p>
              <a:p>
                <a:pPr marL="514350" lvl="0" indent="-514350">
                  <a:buFont typeface="+mj-lt"/>
                  <a:buAutoNum type="arabicPeriod"/>
                </a:pPr>
                <a14:m>
                  <m:oMath xmlns:m="http://schemas.openxmlformats.org/officeDocument/2006/math">
                    <m:r>
                      <m:rPr>
                        <m:sty m:val="p"/>
                      </m:rPr>
                      <a:rPr lang="en-GB" i="0"/>
                      <m:t>Pr</m:t>
                    </m:r>
                    <m:r>
                      <a:rPr lang="en-GB" i="0"/>
                      <m:t>(</m:t>
                    </m:r>
                    <m:r>
                      <a:rPr lang="en-GB" i="1"/>
                      <m:t>𝑋</m:t>
                    </m:r>
                    <m:r>
                      <a:rPr lang="en-GB" i="0"/>
                      <m:t>&lt;1750)</m:t>
                    </m:r>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1500,10000</m:t>
                        </m:r>
                      </m:e>
                    </m:d>
                  </m:oMath>
                </a14:m>
                <a:endParaRPr lang="en-GB" dirty="0"/>
              </a:p>
              <a:p>
                <a:pPr marL="514350" lvl="0" indent="-514350">
                  <a:buFont typeface="+mj-lt"/>
                  <a:buAutoNum type="arabicPeriod"/>
                </a:pPr>
                <a14:m>
                  <m:oMath xmlns:m="http://schemas.openxmlformats.org/officeDocument/2006/math">
                    <m:r>
                      <m:rPr>
                        <m:sty m:val="p"/>
                      </m:rPr>
                      <a:rPr lang="en-GB" i="0"/>
                      <m:t>Pr</m:t>
                    </m:r>
                    <m:r>
                      <a:rPr lang="en-GB" i="0"/>
                      <m:t>(6&lt;</m:t>
                    </m:r>
                    <m:r>
                      <a:rPr lang="en-GB" i="1"/>
                      <m:t>𝑋</m:t>
                    </m:r>
                    <m:r>
                      <a:rPr lang="en-GB" i="0"/>
                      <m:t>&lt;8)</m:t>
                    </m:r>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5,9</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r>
                              <a:rPr lang="en-GB" i="0"/>
                              <m:t>−3&lt;</m:t>
                            </m:r>
                            <m:r>
                              <a:rPr lang="en-GB" i="1"/>
                              <m:t>𝑋</m:t>
                            </m:r>
                            <m:r>
                              <a:rPr lang="en-GB" i="0"/>
                              <m:t>&lt;−1</m:t>
                            </m:r>
                          </m:e>
                        </m:d>
                      </m:e>
                    </m:func>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0,25</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r>
                              <a:rPr lang="en-GB" i="0"/>
                              <m:t>0&lt;</m:t>
                            </m:r>
                            <m:r>
                              <a:rPr lang="en-GB" i="1"/>
                              <m:t>𝑋</m:t>
                            </m:r>
                            <m:r>
                              <a:rPr lang="en-GB" i="0"/>
                              <m:t>&lt;2</m:t>
                            </m:r>
                          </m:e>
                        </m:d>
                      </m:e>
                    </m:func>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1.5,16</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r>
                              <a:rPr lang="en-GB" i="0"/>
                              <m:t>−5&lt;</m:t>
                            </m:r>
                            <m:r>
                              <a:rPr lang="en-GB" i="1"/>
                              <m:t>𝑋</m:t>
                            </m:r>
                            <m:r>
                              <a:rPr lang="en-GB" i="0"/>
                              <m:t>&lt;2</m:t>
                            </m:r>
                          </m:e>
                        </m:d>
                      </m:e>
                    </m:func>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1,36</m:t>
                        </m:r>
                      </m:e>
                    </m:d>
                  </m:oMath>
                </a14:m>
                <a:endParaRPr lang="en-GB" dirty="0"/>
              </a:p>
              <a:p>
                <a:pPr marL="514350" lvl="0" indent="-514350">
                  <a:buFont typeface="+mj-lt"/>
                  <a:buAutoNum type="arabicPeriod"/>
                </a:pPr>
                <a14:m>
                  <m:oMath xmlns:m="http://schemas.openxmlformats.org/officeDocument/2006/math">
                    <m:r>
                      <m:rPr>
                        <m:sty m:val="p"/>
                      </m:rPr>
                      <a:rPr lang="en-GB" i="0"/>
                      <m:t>Pr</m:t>
                    </m:r>
                    <m:r>
                      <a:rPr lang="en-GB" i="0"/>
                      <m:t>(−10&lt;</m:t>
                    </m:r>
                    <m:r>
                      <a:rPr lang="en-GB" i="1"/>
                      <m:t>𝑋</m:t>
                    </m:r>
                    <m:r>
                      <a:rPr lang="en-GB" i="0"/>
                      <m:t>&lt;20)</m:t>
                    </m:r>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10,1600</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r>
                              <a:rPr lang="en-GB" i="0"/>
                              <m:t>2000&lt;</m:t>
                            </m:r>
                            <m:r>
                              <a:rPr lang="en-GB" i="1"/>
                              <m:t>𝑋</m:t>
                            </m:r>
                            <m:r>
                              <a:rPr lang="en-GB" i="0"/>
                              <m:t>&lt;3000</m:t>
                            </m:r>
                          </m:e>
                        </m:d>
                      </m:e>
                    </m:func>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2000,1000000</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d>
                              <m:dPr>
                                <m:begChr m:val="|"/>
                                <m:endChr m:val="|"/>
                                <m:ctrlPr>
                                  <a:rPr lang="en-GB"/>
                                </m:ctrlPr>
                              </m:dPr>
                              <m:e>
                                <m:r>
                                  <a:rPr lang="en-GB" i="1"/>
                                  <m:t>𝑋</m:t>
                                </m:r>
                              </m:e>
                            </m:d>
                            <m:r>
                              <a:rPr lang="en-GB" i="0"/>
                              <m:t>&lt;4</m:t>
                            </m:r>
                          </m:e>
                        </m:d>
                      </m:e>
                    </m:func>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−2,100</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d>
                              <m:dPr>
                                <m:begChr m:val="|"/>
                                <m:endChr m:val="|"/>
                                <m:ctrlPr>
                                  <a:rPr lang="en-GB"/>
                                </m:ctrlPr>
                              </m:dPr>
                              <m:e>
                                <m:r>
                                  <a:rPr lang="en-GB" i="1"/>
                                  <m:t>𝑋</m:t>
                                </m:r>
                                <m:r>
                                  <a:rPr lang="en-GB" i="0"/>
                                  <m:t>−1</m:t>
                                </m:r>
                              </m:e>
                            </m:d>
                            <m:r>
                              <a:rPr lang="en-GB" i="0"/>
                              <m:t>&lt;1</m:t>
                            </m:r>
                          </m:e>
                        </m:d>
                      </m:e>
                    </m:func>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1,9</m:t>
                        </m:r>
                      </m:e>
                    </m:d>
                  </m:oMath>
                </a14:m>
                <a:endParaRPr lang="en-GB" dirty="0"/>
              </a:p>
              <a:p>
                <a:pPr marL="514350" lvl="0" indent="-514350">
                  <a:buFont typeface="+mj-lt"/>
                  <a:buAutoNum type="arabicPeriod"/>
                </a:pPr>
                <a14:m>
                  <m:oMath xmlns:m="http://schemas.openxmlformats.org/officeDocument/2006/math">
                    <m:r>
                      <m:rPr>
                        <m:sty m:val="p"/>
                      </m:rPr>
                      <a:rPr lang="en-GB" i="0"/>
                      <m:t>Pr</m:t>
                    </m:r>
                    <m:r>
                      <a:rPr lang="en-GB" i="0"/>
                      <m:t>(</m:t>
                    </m:r>
                    <m:d>
                      <m:dPr>
                        <m:begChr m:val="|"/>
                        <m:endChr m:val="|"/>
                        <m:ctrlPr>
                          <a:rPr lang="en-GB"/>
                        </m:ctrlPr>
                      </m:dPr>
                      <m:e>
                        <m:r>
                          <a:rPr lang="en-GB" i="1"/>
                          <m:t>𝑋</m:t>
                        </m:r>
                      </m:e>
                    </m:d>
                    <m:r>
                      <a:rPr lang="en-GB" i="0"/>
                      <m:t>&gt;10</m:t>
                    </m:r>
                    <m:r>
                      <a:rPr lang="en-GB" b="0" i="0" smtClean="0">
                        <a:latin typeface="Cambria Math" panose="02040503050406030204" pitchFamily="18" charset="0"/>
                      </a:rPr>
                      <m:t>)</m:t>
                    </m:r>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0,121</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d>
                              <m:dPr>
                                <m:begChr m:val="|"/>
                                <m:endChr m:val="|"/>
                                <m:ctrlPr>
                                  <a:rPr lang="en-GB"/>
                                </m:ctrlPr>
                              </m:dPr>
                              <m:e>
                                <m:r>
                                  <a:rPr lang="en-GB" i="1"/>
                                  <m:t>𝑋</m:t>
                                </m:r>
                                <m:r>
                                  <a:rPr lang="en-GB" i="0"/>
                                  <m:t>+2</m:t>
                                </m:r>
                              </m:e>
                            </m:d>
                            <m:r>
                              <a:rPr lang="en-GB" i="0"/>
                              <m:t>&gt;3</m:t>
                            </m:r>
                          </m:e>
                        </m:d>
                      </m:e>
                    </m:func>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−3,9</m:t>
                        </m:r>
                      </m:e>
                    </m:d>
                  </m:oMath>
                </a14:m>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260648"/>
                <a:ext cx="8229600" cy="5865515"/>
              </a:xfrm>
              <a:blipFill>
                <a:blip r:embed="rId2"/>
                <a:stretch>
                  <a:fillRect l="-815" t="-1559"/>
                </a:stretch>
              </a:blipFill>
            </p:spPr>
            <p:txBody>
              <a:bodyPr/>
              <a:lstStyle/>
              <a:p>
                <a:r>
                  <a:rPr lang="en-GB">
                    <a:noFill/>
                  </a:rPr>
                  <a:t> </a:t>
                </a:r>
              </a:p>
            </p:txBody>
          </p:sp>
        </mc:Fallback>
      </mc:AlternateContent>
    </p:spTree>
    <p:extLst>
      <p:ext uri="{BB962C8B-B14F-4D97-AF65-F5344CB8AC3E}">
        <p14:creationId xmlns:p14="http://schemas.microsoft.com/office/powerpoint/2010/main" val="2575352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260648"/>
                <a:ext cx="8229600" cy="5865515"/>
              </a:xfrm>
            </p:spPr>
            <p:txBody>
              <a:bodyPr>
                <a:normAutofit fontScale="62500" lnSpcReduction="20000"/>
              </a:bodyPr>
              <a:lstStyle/>
              <a:p>
                <a:pPr marL="0" indent="0">
                  <a:buNone/>
                </a:pPr>
                <a:r>
                  <a:rPr lang="en-GB" dirty="0" smtClean="0"/>
                  <a:t>Using the method of your choice, calculate the following probabilities.</a:t>
                </a:r>
              </a:p>
              <a:p>
                <a:pPr marL="0" indent="0">
                  <a:buNone/>
                </a:pPr>
                <a:r>
                  <a:rPr lang="en-GB" dirty="0"/>
                  <a:t> </a:t>
                </a:r>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r>
                              <a:rPr lang="en-GB" i="1"/>
                              <m:t>𝑋</m:t>
                            </m:r>
                            <m:r>
                              <a:rPr lang="en-GB" i="0"/>
                              <m:t>&gt;2</m:t>
                            </m:r>
                          </m:e>
                        </m:d>
                      </m:e>
                    </m:func>
                    <m:r>
                      <a:rPr lang="en-GB" b="0" i="1" smtClean="0">
                        <a:solidFill>
                          <a:srgbClr val="FF0000"/>
                        </a:solidFill>
                        <a:latin typeface="Cambria Math" panose="02040503050406030204" pitchFamily="18" charset="0"/>
                      </a:rPr>
                      <m:t>≈0.1587</m:t>
                    </m:r>
                  </m:oMath>
                </a14:m>
                <a:r>
                  <a:rPr lang="en-GB" dirty="0">
                    <a:solidFill>
                      <a:srgbClr val="FF0000"/>
                    </a:solidFill>
                  </a:rPr>
                  <a:t> </a:t>
                </a:r>
                <a:r>
                  <a:rPr lang="en-GB" dirty="0"/>
                  <a:t>where </a:t>
                </a:r>
                <a14:m>
                  <m:oMath xmlns:m="http://schemas.openxmlformats.org/officeDocument/2006/math">
                    <m:r>
                      <a:rPr lang="en-GB" i="1"/>
                      <m:t>𝑋</m:t>
                    </m:r>
                    <m:r>
                      <a:rPr lang="en-GB" i="0"/>
                      <m:t> ~ </m:t>
                    </m:r>
                    <m:r>
                      <m:rPr>
                        <m:sty m:val="p"/>
                      </m:rPr>
                      <a:rPr lang="en-GB" i="0"/>
                      <m:t>N</m:t>
                    </m:r>
                    <m:d>
                      <m:dPr>
                        <m:ctrlPr>
                          <a:rPr lang="en-GB"/>
                        </m:ctrlPr>
                      </m:dPr>
                      <m:e>
                        <m:r>
                          <a:rPr lang="en-GB" i="0"/>
                          <m:t>1,1</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r>
                              <a:rPr lang="en-GB" i="1"/>
                              <m:t>𝑋</m:t>
                            </m:r>
                            <m:r>
                              <a:rPr lang="en-GB" i="0"/>
                              <m:t>&lt;3</m:t>
                            </m:r>
                          </m:e>
                        </m:d>
                      </m:e>
                    </m:func>
                    <m:r>
                      <a:rPr lang="en-GB" b="0" i="1" smtClean="0">
                        <a:solidFill>
                          <a:srgbClr val="FF0000"/>
                        </a:solidFill>
                        <a:latin typeface="Cambria Math" panose="02040503050406030204" pitchFamily="18" charset="0"/>
                      </a:rPr>
                      <m:t>≈0.3085</m:t>
                    </m:r>
                  </m:oMath>
                </a14:m>
                <a:r>
                  <a:rPr lang="en-GB" dirty="0">
                    <a:solidFill>
                      <a:srgbClr val="FF0000"/>
                    </a:solidFill>
                  </a:rPr>
                  <a:t> </a:t>
                </a:r>
                <a:r>
                  <a:rPr lang="en-GB" dirty="0"/>
                  <a:t>where </a:t>
                </a:r>
                <a14:m>
                  <m:oMath xmlns:m="http://schemas.openxmlformats.org/officeDocument/2006/math">
                    <m:r>
                      <a:rPr lang="en-GB" i="1"/>
                      <m:t>𝑋</m:t>
                    </m:r>
                    <m:r>
                      <a:rPr lang="en-GB" i="0"/>
                      <m:t> ~ </m:t>
                    </m:r>
                    <m:r>
                      <m:rPr>
                        <m:sty m:val="p"/>
                      </m:rPr>
                      <a:rPr lang="en-GB" i="0"/>
                      <m:t>N</m:t>
                    </m:r>
                    <m:d>
                      <m:dPr>
                        <m:ctrlPr>
                          <a:rPr lang="en-GB"/>
                        </m:ctrlPr>
                      </m:dPr>
                      <m:e>
                        <m:r>
                          <a:rPr lang="en-GB" i="0"/>
                          <m:t>4,4</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r>
                              <a:rPr lang="en-GB" i="1"/>
                              <m:t>𝑋</m:t>
                            </m:r>
                            <m:r>
                              <a:rPr lang="en-GB" i="0"/>
                              <m:t>&gt;−1</m:t>
                            </m:r>
                          </m:e>
                        </m:d>
                        <m:r>
                          <a:rPr lang="en-GB" b="0" i="1" smtClean="0">
                            <a:solidFill>
                              <a:srgbClr val="FF0000"/>
                            </a:solidFill>
                            <a:latin typeface="Cambria Math" panose="02040503050406030204" pitchFamily="18" charset="0"/>
                          </a:rPr>
                          <m:t>≈0.6306</m:t>
                        </m:r>
                      </m:e>
                    </m:func>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0,9</m:t>
                        </m:r>
                      </m:e>
                    </m:d>
                  </m:oMath>
                </a14:m>
                <a:endParaRPr lang="en-GB" dirty="0"/>
              </a:p>
              <a:p>
                <a:pPr marL="514350" lvl="0" indent="-514350">
                  <a:buFont typeface="+mj-lt"/>
                  <a:buAutoNum type="arabicPeriod"/>
                </a:pPr>
                <a14:m>
                  <m:oMath xmlns:m="http://schemas.openxmlformats.org/officeDocument/2006/math">
                    <m:r>
                      <m:rPr>
                        <m:sty m:val="p"/>
                      </m:rPr>
                      <a:rPr lang="en-GB" i="0"/>
                      <m:t>Pr</m:t>
                    </m:r>
                    <m:d>
                      <m:dPr>
                        <m:ctrlPr>
                          <a:rPr lang="en-GB" i="0">
                            <a:latin typeface="Cambria Math" panose="02040503050406030204" pitchFamily="18" charset="0"/>
                          </a:rPr>
                        </m:ctrlPr>
                      </m:dPr>
                      <m:e>
                        <m:r>
                          <a:rPr lang="en-GB" i="1"/>
                          <m:t>𝑋</m:t>
                        </m:r>
                        <m:r>
                          <a:rPr lang="en-GB" i="0"/>
                          <m:t>&lt;0</m:t>
                        </m:r>
                      </m:e>
                    </m:d>
                    <m:r>
                      <a:rPr lang="en-GB" b="0" i="1" smtClean="0">
                        <a:solidFill>
                          <a:srgbClr val="FF0000"/>
                        </a:solidFill>
                        <a:latin typeface="Cambria Math" panose="02040503050406030204" pitchFamily="18" charset="0"/>
                      </a:rPr>
                      <m:t>≈0.8413</m:t>
                    </m:r>
                  </m:oMath>
                </a14:m>
                <a:r>
                  <a:rPr lang="en-GB" dirty="0">
                    <a:solidFill>
                      <a:srgbClr val="FF0000"/>
                    </a:solidFill>
                  </a:rPr>
                  <a:t> </a:t>
                </a:r>
                <a:r>
                  <a:rPr lang="en-GB" dirty="0"/>
                  <a:t>where </a:t>
                </a:r>
                <a14:m>
                  <m:oMath xmlns:m="http://schemas.openxmlformats.org/officeDocument/2006/math">
                    <m:r>
                      <a:rPr lang="en-GB" i="1"/>
                      <m:t>𝑋</m:t>
                    </m:r>
                    <m:r>
                      <a:rPr lang="en-GB" i="0"/>
                      <m:t> ~ </m:t>
                    </m:r>
                    <m:r>
                      <m:rPr>
                        <m:sty m:val="p"/>
                      </m:rPr>
                      <a:rPr lang="en-GB" i="0"/>
                      <m:t>N</m:t>
                    </m:r>
                    <m:d>
                      <m:dPr>
                        <m:ctrlPr>
                          <a:rPr lang="en-GB"/>
                        </m:ctrlPr>
                      </m:dPr>
                      <m:e>
                        <m:r>
                          <a:rPr lang="en-GB" i="0"/>
                          <m:t>−2,4</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r>
                              <a:rPr lang="en-GB" i="1"/>
                              <m:t>𝑋</m:t>
                            </m:r>
                            <m:r>
                              <a:rPr lang="en-GB" i="0"/>
                              <m:t>&gt;60</m:t>
                            </m:r>
                          </m:e>
                        </m:d>
                      </m:e>
                    </m:func>
                    <m:r>
                      <a:rPr lang="en-GB" b="0" i="1" smtClean="0">
                        <a:solidFill>
                          <a:srgbClr val="FF0000"/>
                        </a:solidFill>
                        <a:latin typeface="Cambria Math" panose="02040503050406030204" pitchFamily="18" charset="0"/>
                      </a:rPr>
                      <m:t>≈0.1587</m:t>
                    </m:r>
                  </m:oMath>
                </a14:m>
                <a:r>
                  <a:rPr lang="en-GB" dirty="0">
                    <a:solidFill>
                      <a:srgbClr val="FF0000"/>
                    </a:solidFill>
                  </a:rPr>
                  <a:t> </a:t>
                </a:r>
                <a:r>
                  <a:rPr lang="en-GB" dirty="0"/>
                  <a:t>where </a:t>
                </a:r>
                <a14:m>
                  <m:oMath xmlns:m="http://schemas.openxmlformats.org/officeDocument/2006/math">
                    <m:r>
                      <a:rPr lang="en-GB" i="1"/>
                      <m:t>𝑋</m:t>
                    </m:r>
                    <m:r>
                      <a:rPr lang="en-GB" i="0"/>
                      <m:t> ~ </m:t>
                    </m:r>
                    <m:r>
                      <m:rPr>
                        <m:sty m:val="p"/>
                      </m:rPr>
                      <a:rPr lang="en-GB" i="0"/>
                      <m:t>N</m:t>
                    </m:r>
                    <m:d>
                      <m:dPr>
                        <m:ctrlPr>
                          <a:rPr lang="en-GB"/>
                        </m:ctrlPr>
                      </m:dPr>
                      <m:e>
                        <m:r>
                          <a:rPr lang="en-GB" i="0"/>
                          <m:t>50,100</m:t>
                        </m:r>
                      </m:e>
                    </m:d>
                  </m:oMath>
                </a14:m>
                <a:endParaRPr lang="en-GB" dirty="0"/>
              </a:p>
              <a:p>
                <a:pPr marL="514350" lvl="0" indent="-514350">
                  <a:buFont typeface="+mj-lt"/>
                  <a:buAutoNum type="arabicPeriod"/>
                </a:pPr>
                <a14:m>
                  <m:oMath xmlns:m="http://schemas.openxmlformats.org/officeDocument/2006/math">
                    <m:r>
                      <m:rPr>
                        <m:sty m:val="p"/>
                      </m:rPr>
                      <a:rPr lang="en-GB" i="0"/>
                      <m:t>Pr</m:t>
                    </m:r>
                    <m:d>
                      <m:dPr>
                        <m:ctrlPr>
                          <a:rPr lang="en-GB" i="0">
                            <a:latin typeface="Cambria Math" panose="02040503050406030204" pitchFamily="18" charset="0"/>
                          </a:rPr>
                        </m:ctrlPr>
                      </m:dPr>
                      <m:e>
                        <m:r>
                          <a:rPr lang="en-GB" i="1"/>
                          <m:t>𝑋</m:t>
                        </m:r>
                        <m:r>
                          <a:rPr lang="en-GB" i="0"/>
                          <m:t>&lt;1750</m:t>
                        </m:r>
                      </m:e>
                    </m:d>
                    <m:r>
                      <a:rPr lang="en-GB" b="0" i="1" smtClean="0">
                        <a:solidFill>
                          <a:srgbClr val="FF0000"/>
                        </a:solidFill>
                        <a:latin typeface="Cambria Math" panose="02040503050406030204" pitchFamily="18" charset="0"/>
                      </a:rPr>
                      <m:t>≈0.9938</m:t>
                    </m:r>
                  </m:oMath>
                </a14:m>
                <a:r>
                  <a:rPr lang="en-GB" dirty="0">
                    <a:solidFill>
                      <a:srgbClr val="FF0000"/>
                    </a:solidFill>
                  </a:rPr>
                  <a:t> </a:t>
                </a:r>
                <a:r>
                  <a:rPr lang="en-GB" dirty="0"/>
                  <a:t>where </a:t>
                </a:r>
                <a14:m>
                  <m:oMath xmlns:m="http://schemas.openxmlformats.org/officeDocument/2006/math">
                    <m:r>
                      <a:rPr lang="en-GB" i="1"/>
                      <m:t>𝑋</m:t>
                    </m:r>
                    <m:r>
                      <a:rPr lang="en-GB" i="0"/>
                      <m:t> ~ </m:t>
                    </m:r>
                    <m:r>
                      <m:rPr>
                        <m:sty m:val="p"/>
                      </m:rPr>
                      <a:rPr lang="en-GB" i="0"/>
                      <m:t>N</m:t>
                    </m:r>
                    <m:d>
                      <m:dPr>
                        <m:ctrlPr>
                          <a:rPr lang="en-GB"/>
                        </m:ctrlPr>
                      </m:dPr>
                      <m:e>
                        <m:r>
                          <a:rPr lang="en-GB" i="0"/>
                          <m:t>1500,10000</m:t>
                        </m:r>
                      </m:e>
                    </m:d>
                  </m:oMath>
                </a14:m>
                <a:endParaRPr lang="en-GB" dirty="0"/>
              </a:p>
              <a:p>
                <a:pPr marL="514350" lvl="0" indent="-514350">
                  <a:buFont typeface="+mj-lt"/>
                  <a:buAutoNum type="arabicPeriod"/>
                </a:pPr>
                <a14:m>
                  <m:oMath xmlns:m="http://schemas.openxmlformats.org/officeDocument/2006/math">
                    <m:r>
                      <m:rPr>
                        <m:sty m:val="p"/>
                      </m:rPr>
                      <a:rPr lang="en-GB" i="0"/>
                      <m:t>Pr</m:t>
                    </m:r>
                    <m:d>
                      <m:dPr>
                        <m:ctrlPr>
                          <a:rPr lang="en-GB" i="0">
                            <a:latin typeface="Cambria Math" panose="02040503050406030204" pitchFamily="18" charset="0"/>
                          </a:rPr>
                        </m:ctrlPr>
                      </m:dPr>
                      <m:e>
                        <m:r>
                          <a:rPr lang="en-GB" i="0"/>
                          <m:t>6&lt;</m:t>
                        </m:r>
                        <m:r>
                          <a:rPr lang="en-GB" i="1"/>
                          <m:t>𝑋</m:t>
                        </m:r>
                        <m:r>
                          <a:rPr lang="en-GB" i="0"/>
                          <m:t>&lt;8</m:t>
                        </m:r>
                      </m:e>
                    </m:d>
                    <m:r>
                      <a:rPr lang="en-GB" b="0" i="1" smtClean="0">
                        <a:solidFill>
                          <a:srgbClr val="FF0000"/>
                        </a:solidFill>
                        <a:latin typeface="Cambria Math" panose="02040503050406030204" pitchFamily="18" charset="0"/>
                      </a:rPr>
                      <m:t>≈0.2108</m:t>
                    </m:r>
                  </m:oMath>
                </a14:m>
                <a:r>
                  <a:rPr lang="en-GB" dirty="0">
                    <a:solidFill>
                      <a:srgbClr val="FF0000"/>
                    </a:solidFill>
                  </a:rPr>
                  <a:t> </a:t>
                </a:r>
                <a:r>
                  <a:rPr lang="en-GB" dirty="0"/>
                  <a:t>where </a:t>
                </a:r>
                <a14:m>
                  <m:oMath xmlns:m="http://schemas.openxmlformats.org/officeDocument/2006/math">
                    <m:r>
                      <a:rPr lang="en-GB" i="1"/>
                      <m:t>𝑋</m:t>
                    </m:r>
                    <m:r>
                      <a:rPr lang="en-GB" i="0"/>
                      <m:t> ~ </m:t>
                    </m:r>
                    <m:r>
                      <m:rPr>
                        <m:sty m:val="p"/>
                      </m:rPr>
                      <a:rPr lang="en-GB" i="0"/>
                      <m:t>N</m:t>
                    </m:r>
                    <m:d>
                      <m:dPr>
                        <m:ctrlPr>
                          <a:rPr lang="en-GB"/>
                        </m:ctrlPr>
                      </m:dPr>
                      <m:e>
                        <m:r>
                          <a:rPr lang="en-GB" i="0"/>
                          <m:t>5,9</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r>
                              <a:rPr lang="en-GB" i="0"/>
                              <m:t>−3&lt;</m:t>
                            </m:r>
                            <m:r>
                              <a:rPr lang="en-GB" i="1"/>
                              <m:t>𝑋</m:t>
                            </m:r>
                            <m:r>
                              <a:rPr lang="en-GB" i="0"/>
                              <m:t>&lt;−1</m:t>
                            </m:r>
                          </m:e>
                        </m:d>
                      </m:e>
                    </m:func>
                    <m:r>
                      <a:rPr lang="en-GB" b="0" i="1" smtClean="0">
                        <a:solidFill>
                          <a:srgbClr val="FF0000"/>
                        </a:solidFill>
                        <a:latin typeface="Cambria Math" panose="02040503050406030204" pitchFamily="18" charset="0"/>
                      </a:rPr>
                      <m:t>≈0.1465</m:t>
                    </m:r>
                  </m:oMath>
                </a14:m>
                <a:r>
                  <a:rPr lang="en-GB" dirty="0">
                    <a:solidFill>
                      <a:srgbClr val="FF0000"/>
                    </a:solidFill>
                  </a:rPr>
                  <a:t> </a:t>
                </a:r>
                <a:r>
                  <a:rPr lang="en-GB" dirty="0"/>
                  <a:t>where </a:t>
                </a:r>
                <a14:m>
                  <m:oMath xmlns:m="http://schemas.openxmlformats.org/officeDocument/2006/math">
                    <m:r>
                      <a:rPr lang="en-GB" i="1"/>
                      <m:t>𝑋</m:t>
                    </m:r>
                    <m:r>
                      <a:rPr lang="en-GB" i="0"/>
                      <m:t> ~ </m:t>
                    </m:r>
                    <m:r>
                      <m:rPr>
                        <m:sty m:val="p"/>
                      </m:rPr>
                      <a:rPr lang="en-GB" i="0"/>
                      <m:t>N</m:t>
                    </m:r>
                    <m:d>
                      <m:dPr>
                        <m:ctrlPr>
                          <a:rPr lang="en-GB"/>
                        </m:ctrlPr>
                      </m:dPr>
                      <m:e>
                        <m:r>
                          <a:rPr lang="en-GB" i="0"/>
                          <m:t>0,25</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r>
                              <a:rPr lang="en-GB" i="0"/>
                              <m:t>0&lt;</m:t>
                            </m:r>
                            <m:r>
                              <a:rPr lang="en-GB" i="1"/>
                              <m:t>𝑋</m:t>
                            </m:r>
                            <m:r>
                              <a:rPr lang="en-GB" i="0"/>
                              <m:t>&lt;2</m:t>
                            </m:r>
                          </m:e>
                        </m:d>
                        <m:r>
                          <a:rPr lang="en-GB" b="0" i="1" smtClean="0">
                            <a:solidFill>
                              <a:srgbClr val="FF0000"/>
                            </a:solidFill>
                            <a:latin typeface="Cambria Math" panose="02040503050406030204" pitchFamily="18" charset="0"/>
                          </a:rPr>
                          <m:t>≈0.1959</m:t>
                        </m:r>
                      </m:e>
                    </m:func>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1.5,16</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r>
                              <a:rPr lang="en-GB" i="0"/>
                              <m:t>−5&lt;</m:t>
                            </m:r>
                            <m:r>
                              <a:rPr lang="en-GB" i="1"/>
                              <m:t>𝑋</m:t>
                            </m:r>
                            <m:r>
                              <a:rPr lang="en-GB" i="0"/>
                              <m:t>&lt;2</m:t>
                            </m:r>
                          </m:e>
                        </m:d>
                        <m:r>
                          <a:rPr lang="en-GB" b="0" i="1" smtClean="0">
                            <a:solidFill>
                              <a:srgbClr val="FF0000"/>
                            </a:solidFill>
                            <a:latin typeface="Cambria Math" panose="02040503050406030204" pitchFamily="18" charset="0"/>
                          </a:rPr>
                          <m:t>≈0.4075</m:t>
                        </m:r>
                      </m:e>
                    </m:func>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1,36</m:t>
                        </m:r>
                      </m:e>
                    </m:d>
                  </m:oMath>
                </a14:m>
                <a:endParaRPr lang="en-GB" dirty="0"/>
              </a:p>
              <a:p>
                <a:pPr marL="514350" lvl="0" indent="-514350">
                  <a:buFont typeface="+mj-lt"/>
                  <a:buAutoNum type="arabicPeriod"/>
                </a:pPr>
                <a14:m>
                  <m:oMath xmlns:m="http://schemas.openxmlformats.org/officeDocument/2006/math">
                    <m:r>
                      <m:rPr>
                        <m:sty m:val="p"/>
                      </m:rPr>
                      <a:rPr lang="en-GB" i="0"/>
                      <m:t>Pr</m:t>
                    </m:r>
                    <m:d>
                      <m:dPr>
                        <m:ctrlPr>
                          <a:rPr lang="en-GB" i="0">
                            <a:latin typeface="Cambria Math" panose="02040503050406030204" pitchFamily="18" charset="0"/>
                          </a:rPr>
                        </m:ctrlPr>
                      </m:dPr>
                      <m:e>
                        <m:r>
                          <a:rPr lang="en-GB" i="0"/>
                          <m:t>−10&lt;</m:t>
                        </m:r>
                        <m:r>
                          <a:rPr lang="en-GB" i="1"/>
                          <m:t>𝑋</m:t>
                        </m:r>
                        <m:r>
                          <a:rPr lang="en-GB" i="0"/>
                          <m:t>&lt;20</m:t>
                        </m:r>
                      </m:e>
                    </m:d>
                    <m:r>
                      <a:rPr lang="en-GB" b="0" i="1" smtClean="0">
                        <a:solidFill>
                          <a:srgbClr val="FF0000"/>
                        </a:solidFill>
                        <a:latin typeface="Cambria Math" panose="02040503050406030204" pitchFamily="18" charset="0"/>
                      </a:rPr>
                      <m:t>≈0.2902</m:t>
                    </m:r>
                  </m:oMath>
                </a14:m>
                <a:r>
                  <a:rPr lang="en-GB" dirty="0">
                    <a:solidFill>
                      <a:srgbClr val="FF0000"/>
                    </a:solidFill>
                  </a:rPr>
                  <a:t> </a:t>
                </a:r>
                <a:r>
                  <a:rPr lang="en-GB" dirty="0"/>
                  <a:t>where </a:t>
                </a:r>
                <a14:m>
                  <m:oMath xmlns:m="http://schemas.openxmlformats.org/officeDocument/2006/math">
                    <m:r>
                      <a:rPr lang="en-GB" i="1"/>
                      <m:t>𝑋</m:t>
                    </m:r>
                    <m:r>
                      <a:rPr lang="en-GB" i="0"/>
                      <m:t> ~ </m:t>
                    </m:r>
                    <m:r>
                      <m:rPr>
                        <m:sty m:val="p"/>
                      </m:rPr>
                      <a:rPr lang="en-GB" i="0"/>
                      <m:t>N</m:t>
                    </m:r>
                    <m:d>
                      <m:dPr>
                        <m:ctrlPr>
                          <a:rPr lang="en-GB"/>
                        </m:ctrlPr>
                      </m:dPr>
                      <m:e>
                        <m:r>
                          <a:rPr lang="en-GB" i="0"/>
                          <m:t>10,1600</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r>
                              <a:rPr lang="en-GB" i="0"/>
                              <m:t>2000&lt;</m:t>
                            </m:r>
                            <m:r>
                              <a:rPr lang="en-GB" i="1"/>
                              <m:t>𝑋</m:t>
                            </m:r>
                            <m:r>
                              <a:rPr lang="en-GB" i="0"/>
                              <m:t>&lt;3000</m:t>
                            </m:r>
                          </m:e>
                        </m:d>
                        <m:r>
                          <a:rPr lang="en-GB" b="0" i="1" smtClean="0">
                            <a:solidFill>
                              <a:srgbClr val="FF0000"/>
                            </a:solidFill>
                            <a:latin typeface="Cambria Math" panose="02040503050406030204" pitchFamily="18" charset="0"/>
                          </a:rPr>
                          <m:t>≈0.3413</m:t>
                        </m:r>
                      </m:e>
                    </m:func>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2000,1000000</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d>
                              <m:dPr>
                                <m:begChr m:val="|"/>
                                <m:endChr m:val="|"/>
                                <m:ctrlPr>
                                  <a:rPr lang="en-GB"/>
                                </m:ctrlPr>
                              </m:dPr>
                              <m:e>
                                <m:r>
                                  <a:rPr lang="en-GB" i="1"/>
                                  <m:t>𝑋</m:t>
                                </m:r>
                              </m:e>
                            </m:d>
                            <m:r>
                              <a:rPr lang="en-GB" i="0"/>
                              <m:t>&lt;4</m:t>
                            </m:r>
                          </m:e>
                        </m:d>
                        <m:r>
                          <a:rPr lang="en-GB" b="0" i="1" smtClean="0">
                            <a:solidFill>
                              <a:srgbClr val="FF0000"/>
                            </a:solidFill>
                            <a:latin typeface="Cambria Math" panose="02040503050406030204" pitchFamily="18" charset="0"/>
                          </a:rPr>
                          <m:t>≈0.3050</m:t>
                        </m:r>
                      </m:e>
                    </m:func>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−2,100</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d>
                              <m:dPr>
                                <m:begChr m:val="|"/>
                                <m:endChr m:val="|"/>
                                <m:ctrlPr>
                                  <a:rPr lang="en-GB"/>
                                </m:ctrlPr>
                              </m:dPr>
                              <m:e>
                                <m:r>
                                  <a:rPr lang="en-GB" i="1"/>
                                  <m:t>𝑋</m:t>
                                </m:r>
                                <m:r>
                                  <a:rPr lang="en-GB" i="0"/>
                                  <m:t>−1</m:t>
                                </m:r>
                              </m:e>
                            </m:d>
                            <m:r>
                              <a:rPr lang="en-GB" i="0"/>
                              <m:t>&lt;1</m:t>
                            </m:r>
                          </m:e>
                        </m:d>
                        <m:r>
                          <a:rPr lang="en-GB" b="0" i="1" smtClean="0">
                            <a:solidFill>
                              <a:srgbClr val="FF0000"/>
                            </a:solidFill>
                            <a:latin typeface="Cambria Math" panose="02040503050406030204" pitchFamily="18" charset="0"/>
                          </a:rPr>
                          <m:t>≈0.2611</m:t>
                        </m:r>
                      </m:e>
                    </m:func>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1,9</m:t>
                        </m:r>
                      </m:e>
                    </m:d>
                  </m:oMath>
                </a14:m>
                <a:endParaRPr lang="en-GB" dirty="0"/>
              </a:p>
              <a:p>
                <a:pPr marL="514350" lvl="0" indent="-514350">
                  <a:buFont typeface="+mj-lt"/>
                  <a:buAutoNum type="arabicPeriod"/>
                </a:pPr>
                <a14:m>
                  <m:oMath xmlns:m="http://schemas.openxmlformats.org/officeDocument/2006/math">
                    <m:r>
                      <m:rPr>
                        <m:sty m:val="p"/>
                      </m:rPr>
                      <a:rPr lang="en-GB" i="0"/>
                      <m:t>Pr</m:t>
                    </m:r>
                    <m:d>
                      <m:dPr>
                        <m:ctrlPr>
                          <a:rPr lang="en-GB" i="0">
                            <a:latin typeface="Cambria Math" panose="02040503050406030204" pitchFamily="18" charset="0"/>
                          </a:rPr>
                        </m:ctrlPr>
                      </m:dPr>
                      <m:e>
                        <m:d>
                          <m:dPr>
                            <m:begChr m:val="|"/>
                            <m:endChr m:val="|"/>
                            <m:ctrlPr>
                              <a:rPr lang="en-GB"/>
                            </m:ctrlPr>
                          </m:dPr>
                          <m:e>
                            <m:r>
                              <a:rPr lang="en-GB" i="1"/>
                              <m:t>𝑋</m:t>
                            </m:r>
                          </m:e>
                        </m:d>
                        <m:r>
                          <a:rPr lang="en-GB" i="0"/>
                          <m:t>&gt;10</m:t>
                        </m:r>
                      </m:e>
                    </m:d>
                    <m:r>
                      <a:rPr lang="en-GB" b="0" i="1" smtClean="0">
                        <a:solidFill>
                          <a:srgbClr val="FF0000"/>
                        </a:solidFill>
                        <a:latin typeface="Cambria Math" panose="02040503050406030204" pitchFamily="18" charset="0"/>
                      </a:rPr>
                      <m:t>≈0.3633</m:t>
                    </m:r>
                  </m:oMath>
                </a14:m>
                <a:r>
                  <a:rPr lang="en-GB" dirty="0">
                    <a:solidFill>
                      <a:srgbClr val="FF0000"/>
                    </a:solidFill>
                  </a:rPr>
                  <a:t> </a:t>
                </a:r>
                <a:r>
                  <a:rPr lang="en-GB" dirty="0"/>
                  <a:t>where </a:t>
                </a:r>
                <a14:m>
                  <m:oMath xmlns:m="http://schemas.openxmlformats.org/officeDocument/2006/math">
                    <m:r>
                      <a:rPr lang="en-GB" i="1"/>
                      <m:t>𝑋</m:t>
                    </m:r>
                    <m:r>
                      <a:rPr lang="en-GB" i="0"/>
                      <m:t> ~ </m:t>
                    </m:r>
                    <m:r>
                      <m:rPr>
                        <m:sty m:val="p"/>
                      </m:rPr>
                      <a:rPr lang="en-GB" i="0"/>
                      <m:t>N</m:t>
                    </m:r>
                    <m:d>
                      <m:dPr>
                        <m:ctrlPr>
                          <a:rPr lang="en-GB"/>
                        </m:ctrlPr>
                      </m:dPr>
                      <m:e>
                        <m:r>
                          <a:rPr lang="en-GB" i="0"/>
                          <m:t>0,121</m:t>
                        </m:r>
                      </m:e>
                    </m:d>
                  </m:oMath>
                </a14:m>
                <a:endParaRPr lang="en-GB" dirty="0"/>
              </a:p>
              <a:p>
                <a:pPr marL="514350" lvl="0" indent="-514350">
                  <a:buFont typeface="+mj-lt"/>
                  <a:buAutoNum type="arabicPeriod"/>
                </a:pPr>
                <a14:m>
                  <m:oMath xmlns:m="http://schemas.openxmlformats.org/officeDocument/2006/math">
                    <m:func>
                      <m:funcPr>
                        <m:ctrlPr>
                          <a:rPr lang="en-GB"/>
                        </m:ctrlPr>
                      </m:funcPr>
                      <m:fName>
                        <m:r>
                          <m:rPr>
                            <m:sty m:val="p"/>
                          </m:rPr>
                          <a:rPr lang="en-GB" i="0"/>
                          <m:t>Pr</m:t>
                        </m:r>
                      </m:fName>
                      <m:e>
                        <m:d>
                          <m:dPr>
                            <m:ctrlPr>
                              <a:rPr lang="en-GB"/>
                            </m:ctrlPr>
                          </m:dPr>
                          <m:e>
                            <m:d>
                              <m:dPr>
                                <m:begChr m:val="|"/>
                                <m:endChr m:val="|"/>
                                <m:ctrlPr>
                                  <a:rPr lang="en-GB"/>
                                </m:ctrlPr>
                              </m:dPr>
                              <m:e>
                                <m:r>
                                  <a:rPr lang="en-GB" i="1"/>
                                  <m:t>𝑋</m:t>
                                </m:r>
                                <m:r>
                                  <a:rPr lang="en-GB" i="0"/>
                                  <m:t>+2</m:t>
                                </m:r>
                              </m:e>
                            </m:d>
                            <m:r>
                              <a:rPr lang="en-GB" i="0"/>
                              <m:t>&gt;3</m:t>
                            </m:r>
                          </m:e>
                        </m:d>
                        <m:r>
                          <a:rPr lang="en-GB" b="0" i="1" smtClean="0">
                            <a:solidFill>
                              <a:srgbClr val="FF0000"/>
                            </a:solidFill>
                            <a:latin typeface="Cambria Math" panose="02040503050406030204" pitchFamily="18" charset="0"/>
                          </a:rPr>
                          <m:t>≈0.3437</m:t>
                        </m:r>
                      </m:e>
                    </m:func>
                  </m:oMath>
                </a14:m>
                <a:r>
                  <a:rPr lang="en-GB" dirty="0"/>
                  <a:t> where </a:t>
                </a:r>
                <a14:m>
                  <m:oMath xmlns:m="http://schemas.openxmlformats.org/officeDocument/2006/math">
                    <m:r>
                      <a:rPr lang="en-GB" i="1"/>
                      <m:t>𝑋</m:t>
                    </m:r>
                    <m:r>
                      <a:rPr lang="en-GB" i="0"/>
                      <m:t> ~ </m:t>
                    </m:r>
                    <m:r>
                      <m:rPr>
                        <m:sty m:val="p"/>
                      </m:rPr>
                      <a:rPr lang="en-GB" i="0"/>
                      <m:t>N</m:t>
                    </m:r>
                    <m:d>
                      <m:dPr>
                        <m:ctrlPr>
                          <a:rPr lang="en-GB"/>
                        </m:ctrlPr>
                      </m:dPr>
                      <m:e>
                        <m:r>
                          <a:rPr lang="en-GB" i="0"/>
                          <m:t>−3,9</m:t>
                        </m:r>
                      </m:e>
                    </m:d>
                  </m:oMath>
                </a14:m>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260648"/>
                <a:ext cx="8229600" cy="5865515"/>
              </a:xfrm>
              <a:blipFill>
                <a:blip r:embed="rId2"/>
                <a:stretch>
                  <a:fillRect l="-815" t="-1559"/>
                </a:stretch>
              </a:blipFill>
            </p:spPr>
            <p:txBody>
              <a:bodyPr/>
              <a:lstStyle/>
              <a:p>
                <a:r>
                  <a:rPr lang="en-GB">
                    <a:noFill/>
                  </a:rPr>
                  <a:t> </a:t>
                </a:r>
              </a:p>
            </p:txBody>
          </p:sp>
        </mc:Fallback>
      </mc:AlternateContent>
    </p:spTree>
    <p:extLst>
      <p:ext uri="{BB962C8B-B14F-4D97-AF65-F5344CB8AC3E}">
        <p14:creationId xmlns:p14="http://schemas.microsoft.com/office/powerpoint/2010/main" val="2352255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60648"/>
                <a:ext cx="8229600" cy="5865515"/>
              </a:xfrm>
            </p:spPr>
            <p:txBody>
              <a:bodyPr/>
              <a:lstStyle/>
              <a:p>
                <a:pPr marL="0" indent="0">
                  <a:buNone/>
                </a:pPr>
                <a:r>
                  <a:rPr lang="en-GB" dirty="0"/>
                  <a:t>It’s also </a:t>
                </a:r>
                <a:r>
                  <a:rPr lang="en-GB" dirty="0" smtClean="0"/>
                  <a:t>possible </a:t>
                </a:r>
                <a:r>
                  <a:rPr lang="en-GB" dirty="0"/>
                  <a:t>to ask for one-sided probabilities, such as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&gt;4</m:t>
                            </m:r>
                          </m:e>
                        </m:d>
                      </m:e>
                    </m:func>
                    <m:r>
                      <a:rPr lang="en-GB" i="1">
                        <a:latin typeface="Cambria Math" panose="02040503050406030204" pitchFamily="18" charset="0"/>
                      </a:rPr>
                      <m:t>≈0.16=16%</m:t>
                    </m:r>
                  </m:oMath>
                </a14:m>
                <a:r>
                  <a:rPr lang="en-GB" dirty="0"/>
                  <a:t> and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&lt;3.5</m:t>
                            </m:r>
                          </m:e>
                        </m:d>
                      </m:e>
                    </m:func>
                    <m:r>
                      <a:rPr lang="en-GB" i="1">
                        <a:latin typeface="Cambria Math" panose="02040503050406030204" pitchFamily="18" charset="0"/>
                      </a:rPr>
                      <m:t>≈0.69=69%.</m:t>
                    </m:r>
                  </m:oMath>
                </a14:m>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60648"/>
                <a:ext cx="8229600" cy="5865515"/>
              </a:xfrm>
              <a:blipFill>
                <a:blip r:embed="rId2"/>
                <a:stretch>
                  <a:fillRect l="-1852" t="-1351"/>
                </a:stretch>
              </a:blipFill>
            </p:spPr>
            <p:txBody>
              <a:bodyPr/>
              <a:lstStyle/>
              <a:p>
                <a:r>
                  <a:rPr lang="en-GB">
                    <a:noFill/>
                  </a:rPr>
                  <a:t> </a:t>
                </a:r>
              </a:p>
            </p:txBody>
          </p:sp>
        </mc:Fallback>
      </mc:AlternateContent>
      <p:pic>
        <p:nvPicPr>
          <p:cNvPr id="4" name="Picture 3"/>
          <p:cNvPicPr/>
          <p:nvPr/>
        </p:nvPicPr>
        <p:blipFill>
          <a:blip r:embed="rId3"/>
          <a:stretch>
            <a:fillRect/>
          </a:stretch>
        </p:blipFill>
        <p:spPr>
          <a:xfrm>
            <a:off x="2357437" y="2565945"/>
            <a:ext cx="4429125" cy="1247775"/>
          </a:xfrm>
          <a:prstGeom prst="rect">
            <a:avLst/>
          </a:prstGeom>
        </p:spPr>
      </p:pic>
      <p:pic>
        <p:nvPicPr>
          <p:cNvPr id="5" name="Picture 4"/>
          <p:cNvPicPr/>
          <p:nvPr/>
        </p:nvPicPr>
        <p:blipFill>
          <a:blip r:embed="rId4"/>
          <a:stretch>
            <a:fillRect/>
          </a:stretch>
        </p:blipFill>
        <p:spPr>
          <a:xfrm>
            <a:off x="2357437" y="4365104"/>
            <a:ext cx="4419600" cy="1209675"/>
          </a:xfrm>
          <a:prstGeom prst="rect">
            <a:avLst/>
          </a:prstGeom>
        </p:spPr>
      </p:pic>
    </p:spTree>
    <p:extLst>
      <p:ext uri="{BB962C8B-B14F-4D97-AF65-F5344CB8AC3E}">
        <p14:creationId xmlns:p14="http://schemas.microsoft.com/office/powerpoint/2010/main" val="191385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8640"/>
                <a:ext cx="8229600" cy="5937523"/>
              </a:xfrm>
            </p:spPr>
            <p:txBody>
              <a:bodyPr/>
              <a:lstStyle/>
              <a:p>
                <a:pPr marL="0" indent="0">
                  <a:buNone/>
                </a:pPr>
                <a:r>
                  <a:rPr lang="en-GB" dirty="0"/>
                  <a:t>We can also ask for slightly more complicated probabilities, like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−3</m:t>
                                </m:r>
                              </m:e>
                            </m:d>
                            <m:r>
                              <a:rPr lang="en-GB" i="1">
                                <a:latin typeface="Cambria Math" panose="02040503050406030204" pitchFamily="18" charset="0"/>
                              </a:rPr>
                              <m:t>&lt;2</m:t>
                            </m:r>
                          </m:e>
                        </m:d>
                      </m:e>
                    </m:func>
                    <m:r>
                      <a:rPr lang="en-GB" i="1">
                        <a:latin typeface="Cambria Math" panose="02040503050406030204" pitchFamily="18" charset="0"/>
                      </a:rPr>
                      <m:t>≈0.95=95%</m:t>
                    </m:r>
                  </m:oMath>
                </a14:m>
                <a:r>
                  <a:rPr lang="en-GB" dirty="0"/>
                  <a:t> and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d>
                              <m:dPr>
                                <m:begChr m:val="|"/>
                                <m:endChr m:val="|"/>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−4</m:t>
                                </m:r>
                              </m:e>
                            </m:d>
                            <m:r>
                              <a:rPr lang="en-GB" i="1">
                                <a:latin typeface="Cambria Math" panose="02040503050406030204" pitchFamily="18" charset="0"/>
                              </a:rPr>
                              <m:t>&gt;1</m:t>
                            </m:r>
                          </m:e>
                        </m:d>
                      </m:e>
                    </m:func>
                    <m:r>
                      <a:rPr lang="en-GB" i="1">
                        <a:latin typeface="Cambria Math" panose="02040503050406030204" pitchFamily="18" charset="0"/>
                      </a:rPr>
                      <m:t>≈0.52=52%</m:t>
                    </m:r>
                  </m:oMath>
                </a14:m>
                <a:r>
                  <a:rPr lang="en-GB" dirty="0"/>
                  <a:t>.</a:t>
                </a:r>
                <a:endParaRPr lang="en-GB" dirty="0" smtClean="0"/>
              </a:p>
              <a:p>
                <a:pPr marL="0" indent="0">
                  <a:buNone/>
                </a:pPr>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8640"/>
                <a:ext cx="8229600" cy="5937523"/>
              </a:xfrm>
              <a:blipFill>
                <a:blip r:embed="rId2"/>
                <a:stretch>
                  <a:fillRect l="-1852" t="-1335"/>
                </a:stretch>
              </a:blipFill>
            </p:spPr>
            <p:txBody>
              <a:bodyPr/>
              <a:lstStyle/>
              <a:p>
                <a:r>
                  <a:rPr lang="en-GB">
                    <a:noFill/>
                  </a:rPr>
                  <a:t> </a:t>
                </a:r>
              </a:p>
            </p:txBody>
          </p:sp>
        </mc:Fallback>
      </mc:AlternateContent>
      <p:pic>
        <p:nvPicPr>
          <p:cNvPr id="4" name="Picture 3"/>
          <p:cNvPicPr/>
          <p:nvPr/>
        </p:nvPicPr>
        <p:blipFill>
          <a:blip r:embed="rId3"/>
          <a:stretch>
            <a:fillRect/>
          </a:stretch>
        </p:blipFill>
        <p:spPr>
          <a:xfrm>
            <a:off x="2362200" y="2060848"/>
            <a:ext cx="4419600" cy="1247775"/>
          </a:xfrm>
          <a:prstGeom prst="rect">
            <a:avLst/>
          </a:prstGeom>
        </p:spPr>
      </p:pic>
      <p:pic>
        <p:nvPicPr>
          <p:cNvPr id="5" name="Picture 4"/>
          <p:cNvPicPr/>
          <p:nvPr/>
        </p:nvPicPr>
        <p:blipFill>
          <a:blip r:embed="rId4"/>
          <a:stretch>
            <a:fillRect/>
          </a:stretch>
        </p:blipFill>
        <p:spPr>
          <a:xfrm>
            <a:off x="2386012" y="4098268"/>
            <a:ext cx="4371975" cy="1238250"/>
          </a:xfrm>
          <a:prstGeom prst="rect">
            <a:avLst/>
          </a:prstGeom>
        </p:spPr>
      </p:pic>
    </p:spTree>
    <p:extLst>
      <p:ext uri="{BB962C8B-B14F-4D97-AF65-F5344CB8AC3E}">
        <p14:creationId xmlns:p14="http://schemas.microsoft.com/office/powerpoint/2010/main" val="84013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buNone/>
            </a:pPr>
            <a:r>
              <a:rPr lang="en-GB" dirty="0"/>
              <a:t>How can we actually calculate these probabilities? Unfortunately, we can’t use any simple techniques to calculate the area under a bell curve, we must resort to numerical approximation techniques. Luckily, in this modern age, there are many options for calculating these probabilities</a:t>
            </a:r>
            <a:r>
              <a:rPr lang="en-GB" dirty="0" smtClean="0"/>
              <a:t>.</a:t>
            </a:r>
            <a:endParaRPr lang="en-GB" dirty="0"/>
          </a:p>
        </p:txBody>
      </p:sp>
    </p:spTree>
    <p:extLst>
      <p:ext uri="{BB962C8B-B14F-4D97-AF65-F5344CB8AC3E}">
        <p14:creationId xmlns:p14="http://schemas.microsoft.com/office/powerpoint/2010/main" val="3911403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Method 1 Mobile Phone </a:t>
            </a:r>
            <a:r>
              <a:rPr lang="en-GB" dirty="0" smtClean="0"/>
              <a:t>App</a:t>
            </a:r>
            <a:endParaRPr lang="en-GB" dirty="0"/>
          </a:p>
        </p:txBody>
      </p:sp>
      <p:sp>
        <p:nvSpPr>
          <p:cNvPr id="3" name="Content Placeholder 2"/>
          <p:cNvSpPr>
            <a:spLocks noGrp="1"/>
          </p:cNvSpPr>
          <p:nvPr>
            <p:ph idx="1"/>
          </p:nvPr>
        </p:nvSpPr>
        <p:spPr/>
        <p:txBody>
          <a:bodyPr/>
          <a:lstStyle/>
          <a:p>
            <a:pPr marL="0" indent="0">
              <a:buNone/>
            </a:pPr>
            <a:r>
              <a:rPr lang="en-GB" dirty="0"/>
              <a:t>There are a multitude of mobile phone apps that can calculate Normal probabilities. One such app is Matthew </a:t>
            </a:r>
            <a:r>
              <a:rPr lang="en-GB" dirty="0" err="1"/>
              <a:t>Bognar’s</a:t>
            </a:r>
            <a:r>
              <a:rPr lang="en-GB" dirty="0"/>
              <a:t> free </a:t>
            </a:r>
            <a:r>
              <a:rPr lang="en-GB" i="1" dirty="0"/>
              <a:t>Probability Distributions</a:t>
            </a:r>
            <a:r>
              <a:rPr lang="en-GB" dirty="0"/>
              <a:t> app, available on Google Play and the iPhone App Store</a:t>
            </a:r>
            <a:r>
              <a:rPr lang="en-GB" dirty="0" smtClean="0"/>
              <a:t>.</a:t>
            </a:r>
          </a:p>
          <a:p>
            <a:pPr marL="0" indent="0">
              <a:buNone/>
            </a:pPr>
            <a:endParaRPr lang="en-GB" dirty="0"/>
          </a:p>
          <a:p>
            <a:pPr marL="0" indent="0">
              <a:buNone/>
            </a:pPr>
            <a:endParaRPr lang="en-GB" dirty="0"/>
          </a:p>
        </p:txBody>
      </p:sp>
      <p:pic>
        <p:nvPicPr>
          <p:cNvPr id="4" name="Picture 3"/>
          <p:cNvPicPr/>
          <p:nvPr/>
        </p:nvPicPr>
        <p:blipFill>
          <a:blip r:embed="rId2"/>
          <a:stretch>
            <a:fillRect/>
          </a:stretch>
        </p:blipFill>
        <p:spPr>
          <a:xfrm>
            <a:off x="1475656" y="4239556"/>
            <a:ext cx="6192688" cy="1886607"/>
          </a:xfrm>
          <a:prstGeom prst="rect">
            <a:avLst/>
          </a:prstGeom>
        </p:spPr>
      </p:pic>
    </p:spTree>
    <p:extLst>
      <p:ext uri="{BB962C8B-B14F-4D97-AF65-F5344CB8AC3E}">
        <p14:creationId xmlns:p14="http://schemas.microsoft.com/office/powerpoint/2010/main" val="301325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8640"/>
                <a:ext cx="8229600" cy="5937523"/>
              </a:xfrm>
            </p:spPr>
            <p:txBody>
              <a:bodyPr/>
              <a:lstStyle/>
              <a:p>
                <a:pPr marL="0" indent="0">
                  <a:buNone/>
                </a:pPr>
                <a:r>
                  <a:rPr lang="en-GB" dirty="0"/>
                  <a:t>Let’s look at how to find </a:t>
                </a: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Pr</m:t>
                        </m:r>
                      </m:fName>
                      <m:e>
                        <m:d>
                          <m:dPr>
                            <m:ctrlPr>
                              <a:rPr lang="en-GB" i="1">
                                <a:latin typeface="Cambria Math" panose="02040503050406030204" pitchFamily="18" charset="0"/>
                              </a:rPr>
                            </m:ctrlPr>
                          </m:dPr>
                          <m:e>
                            <m:r>
                              <a:rPr lang="en-GB" i="1">
                                <a:latin typeface="Cambria Math" panose="02040503050406030204" pitchFamily="18" charset="0"/>
                              </a:rPr>
                              <m:t>2&lt;</m:t>
                            </m:r>
                            <m:r>
                              <a:rPr lang="en-GB" i="1">
                                <a:latin typeface="Cambria Math" panose="02040503050406030204" pitchFamily="18" charset="0"/>
                              </a:rPr>
                              <m:t>𝑋</m:t>
                            </m:r>
                            <m:r>
                              <a:rPr lang="en-GB" i="1">
                                <a:latin typeface="Cambria Math" panose="02040503050406030204" pitchFamily="18" charset="0"/>
                              </a:rPr>
                              <m:t>&lt;5</m:t>
                            </m:r>
                          </m:e>
                        </m:d>
                      </m:e>
                    </m:func>
                  </m:oMath>
                </a14:m>
                <a:r>
                  <a:rPr lang="en-GB" dirty="0"/>
                  <a:t> if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 ~ </m:t>
                    </m:r>
                    <m:r>
                      <m:rPr>
                        <m:sty m:val="p"/>
                      </m:rPr>
                      <a:rPr lang="en-GB">
                        <a:latin typeface="Cambria Math" panose="02040503050406030204" pitchFamily="18" charset="0"/>
                      </a:rPr>
                      <m:t>N</m:t>
                    </m:r>
                    <m:d>
                      <m:dPr>
                        <m:ctrlPr>
                          <a:rPr lang="en-GB" i="1">
                            <a:latin typeface="Cambria Math" panose="02040503050406030204" pitchFamily="18" charset="0"/>
                          </a:rPr>
                        </m:ctrlPr>
                      </m:dPr>
                      <m:e>
                        <m:r>
                          <a:rPr lang="en-GB" i="1">
                            <a:latin typeface="Cambria Math" panose="02040503050406030204" pitchFamily="18" charset="0"/>
                          </a:rPr>
                          <m:t>3,1</m:t>
                        </m:r>
                      </m:e>
                    </m:d>
                  </m:oMath>
                </a14:m>
                <a:r>
                  <a:rPr lang="en-GB" dirty="0"/>
                  <a:t>.</a:t>
                </a:r>
              </a:p>
              <a:p>
                <a:pPr marL="0" indent="0">
                  <a:buNone/>
                </a:pPr>
                <a:r>
                  <a:rPr lang="en-GB" dirty="0" smtClean="0"/>
                  <a:t>First </a:t>
                </a:r>
                <a:r>
                  <a:rPr lang="en-GB" dirty="0"/>
                  <a:t>open the app and select the Normal distribution</a:t>
                </a:r>
                <a:r>
                  <a:rPr lang="en-GB" dirty="0" smtClean="0"/>
                  <a:t>.</a:t>
                </a:r>
              </a:p>
              <a:p>
                <a:pPr marL="0" indent="0">
                  <a:buNone/>
                </a:pPr>
                <a:endParaRPr lang="en-GB" dirty="0"/>
              </a:p>
              <a:p>
                <a:pPr marL="0" indent="0">
                  <a:buNone/>
                </a:pPr>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8640"/>
                <a:ext cx="8229600" cy="5937523"/>
              </a:xfrm>
              <a:blipFill>
                <a:blip r:embed="rId2"/>
                <a:stretch>
                  <a:fillRect l="-1852" t="-1232"/>
                </a:stretch>
              </a:blipFill>
            </p:spPr>
            <p:txBody>
              <a:bodyPr/>
              <a:lstStyle/>
              <a:p>
                <a:r>
                  <a:rPr lang="en-GB">
                    <a:noFill/>
                  </a:rPr>
                  <a:t> </a:t>
                </a:r>
              </a:p>
            </p:txBody>
          </p:sp>
        </mc:Fallback>
      </mc:AlternateContent>
      <p:pic>
        <p:nvPicPr>
          <p:cNvPr id="4" name="Picture 3"/>
          <p:cNvPicPr/>
          <p:nvPr/>
        </p:nvPicPr>
        <p:blipFill>
          <a:blip r:embed="rId3"/>
          <a:stretch>
            <a:fillRect/>
          </a:stretch>
        </p:blipFill>
        <p:spPr>
          <a:xfrm>
            <a:off x="1585844" y="2420888"/>
            <a:ext cx="2220595" cy="3810635"/>
          </a:xfrm>
          <a:prstGeom prst="rect">
            <a:avLst/>
          </a:prstGeom>
        </p:spPr>
      </p:pic>
      <p:pic>
        <p:nvPicPr>
          <p:cNvPr id="5" name="Picture 4"/>
          <p:cNvPicPr/>
          <p:nvPr/>
        </p:nvPicPr>
        <p:blipFill>
          <a:blip r:embed="rId4"/>
          <a:stretch>
            <a:fillRect/>
          </a:stretch>
        </p:blipFill>
        <p:spPr>
          <a:xfrm>
            <a:off x="4581491" y="2420888"/>
            <a:ext cx="2219960" cy="3854450"/>
          </a:xfrm>
          <a:prstGeom prst="rect">
            <a:avLst/>
          </a:prstGeom>
        </p:spPr>
      </p:pic>
    </p:spTree>
    <p:extLst>
      <p:ext uri="{BB962C8B-B14F-4D97-AF65-F5344CB8AC3E}">
        <p14:creationId xmlns:p14="http://schemas.microsoft.com/office/powerpoint/2010/main" val="572336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60648"/>
                <a:ext cx="8229600" cy="5865515"/>
              </a:xfrm>
            </p:spPr>
            <p:txBody>
              <a:bodyPr>
                <a:normAutofit fontScale="70000" lnSpcReduction="20000"/>
              </a:bodyPr>
              <a:lstStyle/>
              <a:p>
                <a:pPr marL="0" indent="0">
                  <a:buNone/>
                </a:pPr>
                <a:r>
                  <a:rPr lang="en-GB" dirty="0"/>
                  <a:t>Choose the appropriate value for </a:t>
                </a:r>
                <a14:m>
                  <m:oMath xmlns:m="http://schemas.openxmlformats.org/officeDocument/2006/math">
                    <m:r>
                      <a:rPr lang="en-GB" i="1">
                        <a:latin typeface="Cambria Math" panose="02040503050406030204" pitchFamily="18" charset="0"/>
                      </a:rPr>
                      <m:t>𝜇</m:t>
                    </m:r>
                  </m:oMath>
                </a14:m>
                <a:r>
                  <a:rPr lang="en-GB" dirty="0"/>
                  <a:t> and </a:t>
                </a:r>
                <a14:m>
                  <m:oMath xmlns:m="http://schemas.openxmlformats.org/officeDocument/2006/math">
                    <m:r>
                      <a:rPr lang="en-GB" i="1">
                        <a:latin typeface="Cambria Math" panose="02040503050406030204" pitchFamily="18" charset="0"/>
                      </a:rPr>
                      <m:t>𝜎</m:t>
                    </m:r>
                  </m:oMath>
                </a14:m>
                <a:r>
                  <a:rPr lang="en-GB" dirty="0"/>
                  <a:t>. Note that this app wants to know </a:t>
                </a:r>
                <a14:m>
                  <m:oMath xmlns:m="http://schemas.openxmlformats.org/officeDocument/2006/math">
                    <m:r>
                      <a:rPr lang="en-GB" i="1">
                        <a:latin typeface="Cambria Math" panose="02040503050406030204" pitchFamily="18" charset="0"/>
                      </a:rPr>
                      <m:t>𝜎</m:t>
                    </m:r>
                  </m:oMath>
                </a14:m>
                <a:r>
                  <a:rPr lang="en-GB" dirty="0"/>
                  <a:t> only, not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oMath>
                </a14:m>
                <a:r>
                  <a:rPr lang="en-GB" dirty="0"/>
                  <a:t> which is the value used in the declaration of the Normal distribution. For example, if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 ~ </m:t>
                    </m:r>
                    <m:r>
                      <m:rPr>
                        <m:sty m:val="p"/>
                      </m:rPr>
                      <a:rPr lang="en-GB">
                        <a:latin typeface="Cambria Math" panose="02040503050406030204" pitchFamily="18" charset="0"/>
                      </a:rPr>
                      <m:t>N</m:t>
                    </m:r>
                    <m:d>
                      <m:dPr>
                        <m:ctrlPr>
                          <a:rPr lang="en-GB" i="1">
                            <a:latin typeface="Cambria Math" panose="02040503050406030204" pitchFamily="18" charset="0"/>
                          </a:rPr>
                        </m:ctrlPr>
                      </m:dPr>
                      <m:e>
                        <m:r>
                          <a:rPr lang="en-GB" i="1">
                            <a:latin typeface="Cambria Math" panose="02040503050406030204" pitchFamily="18" charset="0"/>
                          </a:rPr>
                          <m:t>5,4</m:t>
                        </m:r>
                      </m:e>
                    </m:d>
                  </m:oMath>
                </a14:m>
                <a:r>
                  <a:rPr lang="en-GB" dirty="0"/>
                  <a:t> then </a:t>
                </a:r>
                <a14:m>
                  <m:oMath xmlns:m="http://schemas.openxmlformats.org/officeDocument/2006/math">
                    <m:r>
                      <a:rPr lang="en-GB" i="1">
                        <a:latin typeface="Cambria Math" panose="02040503050406030204" pitchFamily="18" charset="0"/>
                      </a:rPr>
                      <m:t>𝜎</m:t>
                    </m:r>
                    <m:r>
                      <a:rPr lang="en-GB" i="1">
                        <a:latin typeface="Cambria Math" panose="02040503050406030204" pitchFamily="18" charset="0"/>
                      </a:rPr>
                      <m:t>=2</m:t>
                    </m:r>
                  </m:oMath>
                </a14:m>
                <a:r>
                  <a:rPr lang="en-GB" dirty="0"/>
                  <a:t>. In this case, with </a:t>
                </a:r>
                <a14:m>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 ~ </m:t>
                    </m:r>
                    <m:r>
                      <m:rPr>
                        <m:sty m:val="p"/>
                      </m:rPr>
                      <a:rPr lang="en-GB">
                        <a:latin typeface="Cambria Math" panose="02040503050406030204" pitchFamily="18" charset="0"/>
                      </a:rPr>
                      <m:t>N</m:t>
                    </m:r>
                    <m:d>
                      <m:dPr>
                        <m:ctrlPr>
                          <a:rPr lang="en-GB" i="1">
                            <a:latin typeface="Cambria Math" panose="02040503050406030204" pitchFamily="18" charset="0"/>
                          </a:rPr>
                        </m:ctrlPr>
                      </m:dPr>
                      <m:e>
                        <m:r>
                          <a:rPr lang="en-GB" i="1">
                            <a:latin typeface="Cambria Math" panose="02040503050406030204" pitchFamily="18" charset="0"/>
                          </a:rPr>
                          <m:t>3,1</m:t>
                        </m:r>
                      </m:e>
                    </m:d>
                  </m:oMath>
                </a14:m>
                <a:r>
                  <a:rPr lang="en-GB" dirty="0"/>
                  <a:t>,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r>
                      <a:rPr lang="en-GB" i="1">
                        <a:latin typeface="Cambria Math" panose="02040503050406030204" pitchFamily="18" charset="0"/>
                      </a:rPr>
                      <m:t>=1</m:t>
                    </m:r>
                  </m:oMath>
                </a14:m>
                <a:r>
                  <a:rPr lang="en-GB" dirty="0"/>
                  <a:t> and </a:t>
                </a:r>
                <a14:m>
                  <m:oMath xmlns:m="http://schemas.openxmlformats.org/officeDocument/2006/math">
                    <m:r>
                      <a:rPr lang="en-GB" i="1">
                        <a:latin typeface="Cambria Math" panose="02040503050406030204" pitchFamily="18" charset="0"/>
                      </a:rPr>
                      <m:t>𝜎</m:t>
                    </m:r>
                    <m:r>
                      <a:rPr lang="en-GB" i="1">
                        <a:latin typeface="Cambria Math" panose="02040503050406030204" pitchFamily="18" charset="0"/>
                      </a:rPr>
                      <m:t>=1</m:t>
                    </m:r>
                  </m:oMath>
                </a14:m>
                <a:r>
                  <a:rPr lang="en-GB" dirty="0"/>
                  <a:t> also</a:t>
                </a:r>
                <a:r>
                  <a:rPr lang="en-GB" dirty="0" smtClean="0"/>
                  <a:t>.</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Make </a:t>
                </a:r>
                <a:r>
                  <a:rPr lang="en-GB" dirty="0"/>
                  <a:t>sure that P(X&gt;x) is selected. This means that the app will calculate </a:t>
                </a:r>
                <a14:m>
                  <m:oMath xmlns:m="http://schemas.openxmlformats.org/officeDocument/2006/math">
                    <m:r>
                      <m:rPr>
                        <m:sty m:val="p"/>
                      </m:rPr>
                      <a:rPr lang="en-GB">
                        <a:latin typeface="Cambria Math" panose="02040503050406030204" pitchFamily="18" charset="0"/>
                      </a:rPr>
                      <m:t>Pr</m:t>
                    </m:r>
                    <m:r>
                      <a:rPr lang="en-GB" i="1">
                        <a:latin typeface="Cambria Math" panose="02040503050406030204" pitchFamily="18" charset="0"/>
                      </a:rPr>
                      <m:t>(</m:t>
                    </m:r>
                    <m:r>
                      <a:rPr lang="en-GB" i="1">
                        <a:latin typeface="Cambria Math" panose="02040503050406030204" pitchFamily="18" charset="0"/>
                      </a:rPr>
                      <m:t>𝑋</m:t>
                    </m:r>
                    <m:r>
                      <a:rPr lang="en-GB" i="1">
                        <a:latin typeface="Cambria Math" panose="02040503050406030204" pitchFamily="18" charset="0"/>
                      </a:rPr>
                      <m:t>&gt;</m:t>
                    </m:r>
                    <m:r>
                      <a:rPr lang="en-GB" i="1">
                        <a:latin typeface="Cambria Math" panose="02040503050406030204" pitchFamily="18" charset="0"/>
                      </a:rPr>
                      <m:t>𝑥</m:t>
                    </m:r>
                    <m:r>
                      <a:rPr lang="en-GB" i="1">
                        <a:latin typeface="Cambria Math" panose="02040503050406030204" pitchFamily="18" charset="0"/>
                      </a:rPr>
                      <m:t>)</m:t>
                    </m:r>
                  </m:oMath>
                </a14:m>
                <a:r>
                  <a:rPr lang="en-GB" dirty="0"/>
                  <a:t> when you place </a:t>
                </a:r>
                <a14:m>
                  <m:oMath xmlns:m="http://schemas.openxmlformats.org/officeDocument/2006/math">
                    <m:r>
                      <a:rPr lang="en-GB" i="1">
                        <a:latin typeface="Cambria Math" panose="02040503050406030204" pitchFamily="18" charset="0"/>
                      </a:rPr>
                      <m:t>𝑥</m:t>
                    </m:r>
                  </m:oMath>
                </a14:m>
                <a:r>
                  <a:rPr lang="en-GB" dirty="0"/>
                  <a:t> in the blue box on the left.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60648"/>
                <a:ext cx="8229600" cy="5865515"/>
              </a:xfrm>
              <a:blipFill>
                <a:blip r:embed="rId2"/>
                <a:stretch>
                  <a:fillRect l="-963" t="-1767" r="-74" b="-1143"/>
                </a:stretch>
              </a:blipFill>
            </p:spPr>
            <p:txBody>
              <a:bodyPr/>
              <a:lstStyle/>
              <a:p>
                <a:r>
                  <a:rPr lang="en-GB">
                    <a:noFill/>
                  </a:rPr>
                  <a:t> </a:t>
                </a:r>
              </a:p>
            </p:txBody>
          </p:sp>
        </mc:Fallback>
      </mc:AlternateContent>
      <p:pic>
        <p:nvPicPr>
          <p:cNvPr id="4" name="Picture 3"/>
          <p:cNvPicPr/>
          <p:nvPr/>
        </p:nvPicPr>
        <p:blipFill>
          <a:blip r:embed="rId3"/>
          <a:stretch>
            <a:fillRect/>
          </a:stretch>
        </p:blipFill>
        <p:spPr>
          <a:xfrm>
            <a:off x="1619672" y="1412776"/>
            <a:ext cx="2267630" cy="3891710"/>
          </a:xfrm>
          <a:prstGeom prst="rect">
            <a:avLst/>
          </a:prstGeom>
        </p:spPr>
      </p:pic>
      <p:pic>
        <p:nvPicPr>
          <p:cNvPr id="5" name="Picture 4"/>
          <p:cNvPicPr/>
          <p:nvPr/>
        </p:nvPicPr>
        <p:blipFill>
          <a:blip r:embed="rId4"/>
          <a:stretch>
            <a:fillRect/>
          </a:stretch>
        </p:blipFill>
        <p:spPr>
          <a:xfrm>
            <a:off x="4572000" y="1414956"/>
            <a:ext cx="2291115" cy="3941072"/>
          </a:xfrm>
          <a:prstGeom prst="rect">
            <a:avLst/>
          </a:prstGeom>
        </p:spPr>
      </p:pic>
    </p:spTree>
    <p:extLst>
      <p:ext uri="{BB962C8B-B14F-4D97-AF65-F5344CB8AC3E}">
        <p14:creationId xmlns:p14="http://schemas.microsoft.com/office/powerpoint/2010/main" val="2411869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TotalTime>
  <Words>906</Words>
  <Application>Microsoft Office PowerPoint</Application>
  <PresentationFormat>On-screen Show (4:3)</PresentationFormat>
  <Paragraphs>218</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Cambria Math</vt:lpstr>
      <vt:lpstr>Office Theme</vt:lpstr>
      <vt:lpstr>Calculating Probabilities with the Normal distribution</vt:lpstr>
      <vt:lpstr>Probabilities from the Normal distribution</vt:lpstr>
      <vt:lpstr>PowerPoint Presentation</vt:lpstr>
      <vt:lpstr>PowerPoint Presentation</vt:lpstr>
      <vt:lpstr>PowerPoint Presentation</vt:lpstr>
      <vt:lpstr>PowerPoint Presentation</vt:lpstr>
      <vt:lpstr>Method 1 Mobile Phone App</vt:lpstr>
      <vt:lpstr>PowerPoint Presentation</vt:lpstr>
      <vt:lpstr>PowerPoint Presentation</vt:lpstr>
      <vt:lpstr>PowerPoint Presentation</vt:lpstr>
      <vt:lpstr>Method 2 Computer Software</vt:lpstr>
      <vt:lpstr>PowerPoint Presentation</vt:lpstr>
      <vt:lpstr>PowerPoint Presentation</vt:lpstr>
      <vt:lpstr>PowerPoint Presentation</vt:lpstr>
      <vt:lpstr>Method 3 Ask the Internet</vt:lpstr>
      <vt:lpstr>PowerPoint Presentation</vt:lpstr>
      <vt:lpstr>PowerPoint Presentation</vt:lpstr>
      <vt:lpstr>PowerPoint Presentation</vt:lpstr>
      <vt:lpstr>Method 4 Graphics Calculator</vt:lpstr>
      <vt:lpstr>PowerPoint Presentation</vt:lpstr>
      <vt:lpstr>PowerPoint Presentation</vt:lpstr>
      <vt:lpstr>PowerPoint Presentation</vt:lpstr>
      <vt:lpstr>Method 4 Statistical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Normal distribution</dc:title>
  <dc:creator>Robert</dc:creator>
  <cp:lastModifiedBy>Russell, Robert 5</cp:lastModifiedBy>
  <cp:revision>27</cp:revision>
  <dcterms:created xsi:type="dcterms:W3CDTF">2019-12-03T14:32:37Z</dcterms:created>
  <dcterms:modified xsi:type="dcterms:W3CDTF">2019-12-09T14:34:53Z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1634170</vt:lpwstr>
  </property>
  <property fmtid="{D5CDD505-2E9C-101B-9397-08002B2CF9AE}" name="NXPowerLiteSettings" pid="3">
    <vt:lpwstr>F7000400038000</vt:lpwstr>
  </property>
  <property fmtid="{D5CDD505-2E9C-101B-9397-08002B2CF9AE}" name="NXPowerLiteVersion" pid="4">
    <vt:lpwstr>S9.1.2</vt:lpwstr>
  </property>
</Properties>
</file>